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5"/>
  </p:notesMasterIdLst>
  <p:handoutMasterIdLst>
    <p:handoutMasterId r:id="rId26"/>
  </p:handoutMasterIdLst>
  <p:sldIdLst>
    <p:sldId id="256" r:id="rId2"/>
    <p:sldId id="264" r:id="rId3"/>
    <p:sldId id="257" r:id="rId4"/>
    <p:sldId id="278" r:id="rId5"/>
    <p:sldId id="267" r:id="rId6"/>
    <p:sldId id="259" r:id="rId7"/>
    <p:sldId id="286" r:id="rId8"/>
    <p:sldId id="262" r:id="rId9"/>
    <p:sldId id="260" r:id="rId10"/>
    <p:sldId id="274" r:id="rId11"/>
    <p:sldId id="275" r:id="rId12"/>
    <p:sldId id="273" r:id="rId13"/>
    <p:sldId id="291" r:id="rId14"/>
    <p:sldId id="287" r:id="rId15"/>
    <p:sldId id="282" r:id="rId16"/>
    <p:sldId id="268" r:id="rId17"/>
    <p:sldId id="288" r:id="rId18"/>
    <p:sldId id="289" r:id="rId19"/>
    <p:sldId id="290" r:id="rId20"/>
    <p:sldId id="280" r:id="rId21"/>
    <p:sldId id="284" r:id="rId22"/>
    <p:sldId id="283" r:id="rId23"/>
    <p:sldId id="292" r:id="rId24"/>
  </p:sldIdLst>
  <p:sldSz cx="9144000" cy="6858000" type="screen4x3"/>
  <p:notesSz cx="9363075"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90" autoAdjust="0"/>
    <p:restoredTop sz="94660"/>
  </p:normalViewPr>
  <p:slideViewPr>
    <p:cSldViewPr>
      <p:cViewPr varScale="1">
        <p:scale>
          <a:sx n="108" d="100"/>
          <a:sy n="108" d="100"/>
        </p:scale>
        <p:origin x="174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57333" cy="353854"/>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sz="quarter" idx="1"/>
          </p:nvPr>
        </p:nvSpPr>
        <p:spPr>
          <a:xfrm>
            <a:off x="5303577" y="0"/>
            <a:ext cx="4057333" cy="353854"/>
          </a:xfrm>
          <a:prstGeom prst="rect">
            <a:avLst/>
          </a:prstGeom>
        </p:spPr>
        <p:txBody>
          <a:bodyPr vert="horz" lIns="93936" tIns="46968" rIns="93936" bIns="46968" rtlCol="0"/>
          <a:lstStyle>
            <a:lvl1pPr algn="r">
              <a:defRPr sz="1200"/>
            </a:lvl1pPr>
          </a:lstStyle>
          <a:p>
            <a:fld id="{369A7E81-705D-46B5-9934-2F2C134A85A8}" type="datetimeFigureOut">
              <a:rPr lang="en-US" smtClean="0"/>
              <a:t>2/3/2020</a:t>
            </a:fld>
            <a:endParaRPr lang="en-US"/>
          </a:p>
        </p:txBody>
      </p:sp>
      <p:sp>
        <p:nvSpPr>
          <p:cNvPr id="4" name="Footer Placeholder 3"/>
          <p:cNvSpPr>
            <a:spLocks noGrp="1"/>
          </p:cNvSpPr>
          <p:nvPr>
            <p:ph type="ftr" sz="quarter" idx="2"/>
          </p:nvPr>
        </p:nvSpPr>
        <p:spPr>
          <a:xfrm>
            <a:off x="1" y="6721993"/>
            <a:ext cx="4057333" cy="353854"/>
          </a:xfrm>
          <a:prstGeom prst="rect">
            <a:avLst/>
          </a:prstGeom>
        </p:spPr>
        <p:txBody>
          <a:bodyPr vert="horz" lIns="93936" tIns="46968" rIns="93936" bIns="46968" rtlCol="0" anchor="b"/>
          <a:lstStyle>
            <a:lvl1pPr algn="l">
              <a:defRPr sz="1200"/>
            </a:lvl1pPr>
          </a:lstStyle>
          <a:p>
            <a:endParaRPr lang="en-US"/>
          </a:p>
        </p:txBody>
      </p:sp>
      <p:sp>
        <p:nvSpPr>
          <p:cNvPr id="5" name="Slide Number Placeholder 4"/>
          <p:cNvSpPr>
            <a:spLocks noGrp="1"/>
          </p:cNvSpPr>
          <p:nvPr>
            <p:ph type="sldNum" sz="quarter" idx="3"/>
          </p:nvPr>
        </p:nvSpPr>
        <p:spPr>
          <a:xfrm>
            <a:off x="5303577" y="6721993"/>
            <a:ext cx="4057333" cy="353854"/>
          </a:xfrm>
          <a:prstGeom prst="rect">
            <a:avLst/>
          </a:prstGeom>
        </p:spPr>
        <p:txBody>
          <a:bodyPr vert="horz" lIns="93936" tIns="46968" rIns="93936" bIns="46968" rtlCol="0" anchor="b"/>
          <a:lstStyle>
            <a:lvl1pPr algn="r">
              <a:defRPr sz="1200"/>
            </a:lvl1pPr>
          </a:lstStyle>
          <a:p>
            <a:fld id="{2E46240F-B131-4732-B141-0EAAD70180CE}" type="slidenum">
              <a:rPr lang="en-US" smtClean="0"/>
              <a:t>‹#›</a:t>
            </a:fld>
            <a:endParaRPr lang="en-US"/>
          </a:p>
        </p:txBody>
      </p:sp>
    </p:spTree>
    <p:extLst>
      <p:ext uri="{BB962C8B-B14F-4D97-AF65-F5344CB8AC3E}">
        <p14:creationId xmlns:p14="http://schemas.microsoft.com/office/powerpoint/2010/main" val="16867527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57333" cy="353854"/>
          </a:xfrm>
          <a:prstGeom prst="rect">
            <a:avLst/>
          </a:prstGeom>
        </p:spPr>
        <p:txBody>
          <a:bodyPr vert="horz" lIns="93936" tIns="46968" rIns="93936" bIns="46968" rtlCol="0"/>
          <a:lstStyle>
            <a:lvl1pPr algn="l">
              <a:defRPr sz="1200"/>
            </a:lvl1pPr>
          </a:lstStyle>
          <a:p>
            <a:endParaRPr lang="en-US" dirty="0"/>
          </a:p>
        </p:txBody>
      </p:sp>
      <p:sp>
        <p:nvSpPr>
          <p:cNvPr id="3" name="Date Placeholder 2"/>
          <p:cNvSpPr>
            <a:spLocks noGrp="1"/>
          </p:cNvSpPr>
          <p:nvPr>
            <p:ph type="dt" idx="1"/>
          </p:nvPr>
        </p:nvSpPr>
        <p:spPr>
          <a:xfrm>
            <a:off x="5303577" y="0"/>
            <a:ext cx="4057333" cy="353854"/>
          </a:xfrm>
          <a:prstGeom prst="rect">
            <a:avLst/>
          </a:prstGeom>
        </p:spPr>
        <p:txBody>
          <a:bodyPr vert="horz" lIns="93936" tIns="46968" rIns="93936" bIns="46968" rtlCol="0"/>
          <a:lstStyle>
            <a:lvl1pPr algn="r">
              <a:defRPr sz="1200"/>
            </a:lvl1pPr>
          </a:lstStyle>
          <a:p>
            <a:fld id="{EDD69AE8-D796-4EAD-B4E6-820127458C13}" type="datetimeFigureOut">
              <a:rPr lang="en-US" smtClean="0"/>
              <a:t>2/3/2020</a:t>
            </a:fld>
            <a:endParaRPr lang="en-US" dirty="0"/>
          </a:p>
        </p:txBody>
      </p:sp>
      <p:sp>
        <p:nvSpPr>
          <p:cNvPr id="4" name="Slide Image Placeholder 3"/>
          <p:cNvSpPr>
            <a:spLocks noGrp="1" noRot="1" noChangeAspect="1"/>
          </p:cNvSpPr>
          <p:nvPr>
            <p:ph type="sldImg" idx="2"/>
          </p:nvPr>
        </p:nvSpPr>
        <p:spPr>
          <a:xfrm>
            <a:off x="2911475" y="530225"/>
            <a:ext cx="3540125" cy="2654300"/>
          </a:xfrm>
          <a:prstGeom prst="rect">
            <a:avLst/>
          </a:prstGeom>
          <a:noFill/>
          <a:ln w="12700">
            <a:solidFill>
              <a:prstClr val="black"/>
            </a:solidFill>
          </a:ln>
        </p:spPr>
        <p:txBody>
          <a:bodyPr vert="horz" lIns="93936" tIns="46968" rIns="93936" bIns="46968" rtlCol="0" anchor="ctr"/>
          <a:lstStyle/>
          <a:p>
            <a:endParaRPr lang="en-US" dirty="0"/>
          </a:p>
        </p:txBody>
      </p:sp>
      <p:sp>
        <p:nvSpPr>
          <p:cNvPr id="5" name="Notes Placeholder 4"/>
          <p:cNvSpPr>
            <a:spLocks noGrp="1"/>
          </p:cNvSpPr>
          <p:nvPr>
            <p:ph type="body" sz="quarter" idx="3"/>
          </p:nvPr>
        </p:nvSpPr>
        <p:spPr>
          <a:xfrm>
            <a:off x="936308" y="3361611"/>
            <a:ext cx="7490460" cy="3184684"/>
          </a:xfrm>
          <a:prstGeom prst="rect">
            <a:avLst/>
          </a:prstGeom>
        </p:spPr>
        <p:txBody>
          <a:bodyPr vert="horz" lIns="93936" tIns="46968" rIns="93936" bIns="4696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721993"/>
            <a:ext cx="4057333" cy="353854"/>
          </a:xfrm>
          <a:prstGeom prst="rect">
            <a:avLst/>
          </a:prstGeom>
        </p:spPr>
        <p:txBody>
          <a:bodyPr vert="horz" lIns="93936" tIns="46968" rIns="93936" bIns="46968" rtlCol="0" anchor="b"/>
          <a:lstStyle>
            <a:lvl1pPr algn="l">
              <a:defRPr sz="1200"/>
            </a:lvl1pPr>
          </a:lstStyle>
          <a:p>
            <a:endParaRPr lang="en-US" dirty="0"/>
          </a:p>
        </p:txBody>
      </p:sp>
      <p:sp>
        <p:nvSpPr>
          <p:cNvPr id="7" name="Slide Number Placeholder 6"/>
          <p:cNvSpPr>
            <a:spLocks noGrp="1"/>
          </p:cNvSpPr>
          <p:nvPr>
            <p:ph type="sldNum" sz="quarter" idx="5"/>
          </p:nvPr>
        </p:nvSpPr>
        <p:spPr>
          <a:xfrm>
            <a:off x="5303577" y="6721993"/>
            <a:ext cx="4057333" cy="353854"/>
          </a:xfrm>
          <a:prstGeom prst="rect">
            <a:avLst/>
          </a:prstGeom>
        </p:spPr>
        <p:txBody>
          <a:bodyPr vert="horz" lIns="93936" tIns="46968" rIns="93936" bIns="46968" rtlCol="0" anchor="b"/>
          <a:lstStyle>
            <a:lvl1pPr algn="r">
              <a:defRPr sz="1200"/>
            </a:lvl1pPr>
          </a:lstStyle>
          <a:p>
            <a:fld id="{A1920081-2198-4567-8BF3-2A91E10500AB}" type="slidenum">
              <a:rPr lang="en-US" smtClean="0"/>
              <a:t>‹#›</a:t>
            </a:fld>
            <a:endParaRPr lang="en-US" dirty="0"/>
          </a:p>
        </p:txBody>
      </p:sp>
    </p:spTree>
    <p:extLst>
      <p:ext uri="{BB962C8B-B14F-4D97-AF65-F5344CB8AC3E}">
        <p14:creationId xmlns:p14="http://schemas.microsoft.com/office/powerpoint/2010/main" val="3080307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920081-2198-4567-8BF3-2A91E10500AB}" type="slidenum">
              <a:rPr lang="en-US" smtClean="0"/>
              <a:t>5</a:t>
            </a:fld>
            <a:endParaRPr lang="en-US" dirty="0"/>
          </a:p>
        </p:txBody>
      </p:sp>
    </p:spTree>
    <p:extLst>
      <p:ext uri="{BB962C8B-B14F-4D97-AF65-F5344CB8AC3E}">
        <p14:creationId xmlns:p14="http://schemas.microsoft.com/office/powerpoint/2010/main" val="107396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920081-2198-4567-8BF3-2A91E10500AB}" type="slidenum">
              <a:rPr lang="en-US" smtClean="0"/>
              <a:t>11</a:t>
            </a:fld>
            <a:endParaRPr lang="en-US" dirty="0"/>
          </a:p>
        </p:txBody>
      </p:sp>
    </p:spTree>
    <p:extLst>
      <p:ext uri="{BB962C8B-B14F-4D97-AF65-F5344CB8AC3E}">
        <p14:creationId xmlns:p14="http://schemas.microsoft.com/office/powerpoint/2010/main" val="545929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8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6554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ahoma" pitchFamily="34" charset="0"/>
              </a:defRPr>
            </a:lvl1pPr>
            <a:lvl2pPr marL="748692" indent="-287959">
              <a:defRPr>
                <a:solidFill>
                  <a:schemeClr val="tx1"/>
                </a:solidFill>
                <a:latin typeface="Tahoma" pitchFamily="34" charset="0"/>
              </a:defRPr>
            </a:lvl2pPr>
            <a:lvl3pPr marL="1151834" indent="-230367">
              <a:defRPr>
                <a:solidFill>
                  <a:schemeClr val="tx1"/>
                </a:solidFill>
                <a:latin typeface="Tahoma" pitchFamily="34" charset="0"/>
              </a:defRPr>
            </a:lvl3pPr>
            <a:lvl4pPr marL="1612569" indent="-230367">
              <a:defRPr>
                <a:solidFill>
                  <a:schemeClr val="tx1"/>
                </a:solidFill>
                <a:latin typeface="Tahoma" pitchFamily="34" charset="0"/>
              </a:defRPr>
            </a:lvl4pPr>
            <a:lvl5pPr marL="2073303" indent="-230367">
              <a:defRPr>
                <a:solidFill>
                  <a:schemeClr val="tx1"/>
                </a:solidFill>
                <a:latin typeface="Tahoma" pitchFamily="34" charset="0"/>
              </a:defRPr>
            </a:lvl5pPr>
            <a:lvl6pPr marL="2534037" indent="-230367" fontAlgn="base">
              <a:spcBef>
                <a:spcPct val="0"/>
              </a:spcBef>
              <a:spcAft>
                <a:spcPct val="0"/>
              </a:spcAft>
              <a:defRPr>
                <a:solidFill>
                  <a:schemeClr val="tx1"/>
                </a:solidFill>
                <a:latin typeface="Tahoma" pitchFamily="34" charset="0"/>
              </a:defRPr>
            </a:lvl6pPr>
            <a:lvl7pPr marL="2994771" indent="-230367" fontAlgn="base">
              <a:spcBef>
                <a:spcPct val="0"/>
              </a:spcBef>
              <a:spcAft>
                <a:spcPct val="0"/>
              </a:spcAft>
              <a:defRPr>
                <a:solidFill>
                  <a:schemeClr val="tx1"/>
                </a:solidFill>
                <a:latin typeface="Tahoma" pitchFamily="34" charset="0"/>
              </a:defRPr>
            </a:lvl7pPr>
            <a:lvl8pPr marL="3455505" indent="-230367" fontAlgn="base">
              <a:spcBef>
                <a:spcPct val="0"/>
              </a:spcBef>
              <a:spcAft>
                <a:spcPct val="0"/>
              </a:spcAft>
              <a:defRPr>
                <a:solidFill>
                  <a:schemeClr val="tx1"/>
                </a:solidFill>
                <a:latin typeface="Tahoma" pitchFamily="34" charset="0"/>
              </a:defRPr>
            </a:lvl8pPr>
            <a:lvl9pPr marL="3916238" indent="-230367" fontAlgn="base">
              <a:spcBef>
                <a:spcPct val="0"/>
              </a:spcBef>
              <a:spcAft>
                <a:spcPct val="0"/>
              </a:spcAft>
              <a:defRPr>
                <a:solidFill>
                  <a:schemeClr val="tx1"/>
                </a:solidFill>
                <a:latin typeface="Tahoma" pitchFamily="34" charset="0"/>
              </a:defRPr>
            </a:lvl9pPr>
          </a:lstStyle>
          <a:p>
            <a:pPr>
              <a:defRPr/>
            </a:pPr>
            <a:fld id="{1FBCD298-0835-4FF2-AAD2-E4E9B72BD24E}" type="slidenum">
              <a:rPr lang="en-US" altLang="en-US" smtClean="0">
                <a:solidFill>
                  <a:prstClr val="black"/>
                </a:solidFill>
                <a:latin typeface="Calibri" pitchFamily="34" charset="0"/>
              </a:rPr>
              <a:pPr>
                <a:defRPr/>
              </a:pPr>
              <a:t>15</a:t>
            </a:fld>
            <a:endParaRPr lang="en-US" altLang="en-US" dirty="0">
              <a:solidFill>
                <a:prstClr val="black"/>
              </a:solidFill>
              <a:latin typeface="Calibri" pitchFamily="34" charset="0"/>
            </a:endParaRPr>
          </a:p>
        </p:txBody>
      </p:sp>
    </p:spTree>
    <p:extLst>
      <p:ext uri="{BB962C8B-B14F-4D97-AF65-F5344CB8AC3E}">
        <p14:creationId xmlns:p14="http://schemas.microsoft.com/office/powerpoint/2010/main" val="28618368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6947D0E-6B49-4B88-8465-44E283D819BD}" type="datetime1">
              <a:rPr lang="en-US" smtClean="0"/>
              <a:t>2/3/2020</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dirty="0"/>
              <a:t>Slide</a:t>
            </a: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8657654-304D-4209-BC80-5E64E24C7B0F}"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077EFD9-1895-4E75-AEF7-C319A9269618}" type="datetime1">
              <a:rPr lang="en-US" smtClean="0"/>
              <a:t>2/3/2020</a:t>
            </a:fld>
            <a:endParaRPr lang="en-US" dirty="0"/>
          </a:p>
        </p:txBody>
      </p:sp>
      <p:sp>
        <p:nvSpPr>
          <p:cNvPr id="5" name="Footer Placeholder 4"/>
          <p:cNvSpPr>
            <a:spLocks noGrp="1"/>
          </p:cNvSpPr>
          <p:nvPr>
            <p:ph type="ftr" sz="quarter" idx="11"/>
          </p:nvPr>
        </p:nvSpPr>
        <p:spPr/>
        <p:txBody>
          <a:bodyPr/>
          <a:lstStyle/>
          <a:p>
            <a:r>
              <a:rPr lang="en-US" dirty="0"/>
              <a:t>Slide</a:t>
            </a:r>
          </a:p>
        </p:txBody>
      </p:sp>
      <p:sp>
        <p:nvSpPr>
          <p:cNvPr id="6" name="Slide Number Placeholder 5"/>
          <p:cNvSpPr>
            <a:spLocks noGrp="1"/>
          </p:cNvSpPr>
          <p:nvPr>
            <p:ph type="sldNum" sz="quarter" idx="12"/>
          </p:nvPr>
        </p:nvSpPr>
        <p:spPr/>
        <p:txBody>
          <a:bodyPr/>
          <a:lstStyle/>
          <a:p>
            <a:fld id="{08657654-304D-4209-BC80-5E64E24C7B0F}"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316ACAE-FD2E-4ED0-92DF-B7212898E214}" type="datetime1">
              <a:rPr lang="en-US" smtClean="0"/>
              <a:t>2/3/2020</a:t>
            </a:fld>
            <a:endParaRPr lang="en-US" dirty="0"/>
          </a:p>
        </p:txBody>
      </p:sp>
      <p:sp>
        <p:nvSpPr>
          <p:cNvPr id="5" name="Footer Placeholder 4"/>
          <p:cNvSpPr>
            <a:spLocks noGrp="1"/>
          </p:cNvSpPr>
          <p:nvPr>
            <p:ph type="ftr" sz="quarter" idx="11"/>
          </p:nvPr>
        </p:nvSpPr>
        <p:spPr/>
        <p:txBody>
          <a:bodyPr/>
          <a:lstStyle/>
          <a:p>
            <a:r>
              <a:rPr lang="en-US" dirty="0"/>
              <a:t>Slide</a:t>
            </a:r>
          </a:p>
        </p:txBody>
      </p:sp>
      <p:sp>
        <p:nvSpPr>
          <p:cNvPr id="6" name="Slide Number Placeholder 5"/>
          <p:cNvSpPr>
            <a:spLocks noGrp="1"/>
          </p:cNvSpPr>
          <p:nvPr>
            <p:ph type="sldNum" sz="quarter" idx="12"/>
          </p:nvPr>
        </p:nvSpPr>
        <p:spPr/>
        <p:txBody>
          <a:bodyPr/>
          <a:lstStyle/>
          <a:p>
            <a:fld id="{08657654-304D-4209-BC80-5E64E24C7B0F}"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5C1D082-97D2-4E2E-8824-E528FAE6A20D}" type="datetime1">
              <a:rPr lang="en-US" smtClean="0"/>
              <a:t>2/3/2020</a:t>
            </a:fld>
            <a:endParaRPr lang="en-US" dirty="0"/>
          </a:p>
        </p:txBody>
      </p:sp>
      <p:sp>
        <p:nvSpPr>
          <p:cNvPr id="5" name="Footer Placeholder 4"/>
          <p:cNvSpPr>
            <a:spLocks noGrp="1"/>
          </p:cNvSpPr>
          <p:nvPr>
            <p:ph type="ftr" sz="quarter" idx="11"/>
          </p:nvPr>
        </p:nvSpPr>
        <p:spPr/>
        <p:txBody>
          <a:bodyPr/>
          <a:lstStyle/>
          <a:p>
            <a:r>
              <a:rPr lang="en-US" dirty="0"/>
              <a:t>Slide</a:t>
            </a:r>
          </a:p>
        </p:txBody>
      </p:sp>
      <p:sp>
        <p:nvSpPr>
          <p:cNvPr id="6" name="Slide Number Placeholder 5"/>
          <p:cNvSpPr>
            <a:spLocks noGrp="1"/>
          </p:cNvSpPr>
          <p:nvPr>
            <p:ph type="sldNum" sz="quarter" idx="12"/>
          </p:nvPr>
        </p:nvSpPr>
        <p:spPr/>
        <p:txBody>
          <a:bodyPr/>
          <a:lstStyle/>
          <a:p>
            <a:fld id="{08657654-304D-4209-BC80-5E64E24C7B0F}" type="slidenum">
              <a:rPr lang="en-US" smtClean="0"/>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11D1F91-55D5-440A-8375-21038458180D}" type="datetime1">
              <a:rPr lang="en-US" smtClean="0"/>
              <a:t>2/3/2020</a:t>
            </a:fld>
            <a:endParaRPr lang="en-US" dirty="0"/>
          </a:p>
        </p:txBody>
      </p:sp>
      <p:sp>
        <p:nvSpPr>
          <p:cNvPr id="5" name="Footer Placeholder 4"/>
          <p:cNvSpPr>
            <a:spLocks noGrp="1"/>
          </p:cNvSpPr>
          <p:nvPr>
            <p:ph type="ftr" sz="quarter" idx="11"/>
          </p:nvPr>
        </p:nvSpPr>
        <p:spPr/>
        <p:txBody>
          <a:bodyPr/>
          <a:lstStyle/>
          <a:p>
            <a:r>
              <a:rPr lang="en-US" dirty="0"/>
              <a:t>Slide</a:t>
            </a:r>
          </a:p>
        </p:txBody>
      </p:sp>
      <p:sp>
        <p:nvSpPr>
          <p:cNvPr id="6" name="Slide Number Placeholder 5"/>
          <p:cNvSpPr>
            <a:spLocks noGrp="1"/>
          </p:cNvSpPr>
          <p:nvPr>
            <p:ph type="sldNum" sz="quarter" idx="12"/>
          </p:nvPr>
        </p:nvSpPr>
        <p:spPr/>
        <p:txBody>
          <a:bodyPr/>
          <a:lstStyle/>
          <a:p>
            <a:fld id="{08657654-304D-4209-BC80-5E64E24C7B0F}"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2E086B3-6CB3-4DEC-A74C-FADB4B9DC2EF}" type="datetime1">
              <a:rPr lang="en-US" smtClean="0"/>
              <a:t>2/3/2020</a:t>
            </a:fld>
            <a:endParaRPr lang="en-US" dirty="0"/>
          </a:p>
        </p:txBody>
      </p:sp>
      <p:sp>
        <p:nvSpPr>
          <p:cNvPr id="6" name="Footer Placeholder 5"/>
          <p:cNvSpPr>
            <a:spLocks noGrp="1"/>
          </p:cNvSpPr>
          <p:nvPr>
            <p:ph type="ftr" sz="quarter" idx="11"/>
          </p:nvPr>
        </p:nvSpPr>
        <p:spPr/>
        <p:txBody>
          <a:bodyPr/>
          <a:lstStyle/>
          <a:p>
            <a:r>
              <a:rPr lang="en-US" dirty="0"/>
              <a:t>Slide</a:t>
            </a:r>
          </a:p>
        </p:txBody>
      </p:sp>
      <p:sp>
        <p:nvSpPr>
          <p:cNvPr id="7" name="Slide Number Placeholder 6"/>
          <p:cNvSpPr>
            <a:spLocks noGrp="1"/>
          </p:cNvSpPr>
          <p:nvPr>
            <p:ph type="sldNum" sz="quarter" idx="12"/>
          </p:nvPr>
        </p:nvSpPr>
        <p:spPr/>
        <p:txBody>
          <a:bodyPr/>
          <a:lstStyle/>
          <a:p>
            <a:fld id="{08657654-304D-4209-BC80-5E64E24C7B0F}" type="slidenum">
              <a:rPr lang="en-US" smtClean="0"/>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C2B8ADC-232B-4A53-805E-CF19EEC0B25A}" type="datetime1">
              <a:rPr lang="en-US" smtClean="0"/>
              <a:t>2/3/2020</a:t>
            </a:fld>
            <a:endParaRPr lang="en-US" dirty="0"/>
          </a:p>
        </p:txBody>
      </p:sp>
      <p:sp>
        <p:nvSpPr>
          <p:cNvPr id="8" name="Footer Placeholder 7"/>
          <p:cNvSpPr>
            <a:spLocks noGrp="1"/>
          </p:cNvSpPr>
          <p:nvPr>
            <p:ph type="ftr" sz="quarter" idx="11"/>
          </p:nvPr>
        </p:nvSpPr>
        <p:spPr/>
        <p:txBody>
          <a:bodyPr/>
          <a:lstStyle/>
          <a:p>
            <a:r>
              <a:rPr lang="en-US" dirty="0"/>
              <a:t>Slide</a:t>
            </a:r>
          </a:p>
        </p:txBody>
      </p:sp>
      <p:sp>
        <p:nvSpPr>
          <p:cNvPr id="9" name="Slide Number Placeholder 8"/>
          <p:cNvSpPr>
            <a:spLocks noGrp="1"/>
          </p:cNvSpPr>
          <p:nvPr>
            <p:ph type="sldNum" sz="quarter" idx="12"/>
          </p:nvPr>
        </p:nvSpPr>
        <p:spPr/>
        <p:txBody>
          <a:bodyPr/>
          <a:lstStyle/>
          <a:p>
            <a:fld id="{08657654-304D-4209-BC80-5E64E24C7B0F}"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FE66098-19EF-4484-8DCC-C3DAB545B830}" type="datetime1">
              <a:rPr lang="en-US" smtClean="0"/>
              <a:t>2/3/2020</a:t>
            </a:fld>
            <a:endParaRPr lang="en-US" dirty="0"/>
          </a:p>
        </p:txBody>
      </p:sp>
      <p:sp>
        <p:nvSpPr>
          <p:cNvPr id="4" name="Footer Placeholder 3"/>
          <p:cNvSpPr>
            <a:spLocks noGrp="1"/>
          </p:cNvSpPr>
          <p:nvPr>
            <p:ph type="ftr" sz="quarter" idx="11"/>
          </p:nvPr>
        </p:nvSpPr>
        <p:spPr/>
        <p:txBody>
          <a:bodyPr/>
          <a:lstStyle/>
          <a:p>
            <a:r>
              <a:rPr lang="en-US" dirty="0"/>
              <a:t>Slide</a:t>
            </a:r>
          </a:p>
        </p:txBody>
      </p:sp>
      <p:sp>
        <p:nvSpPr>
          <p:cNvPr id="5" name="Slide Number Placeholder 4"/>
          <p:cNvSpPr>
            <a:spLocks noGrp="1"/>
          </p:cNvSpPr>
          <p:nvPr>
            <p:ph type="sldNum" sz="quarter" idx="12"/>
          </p:nvPr>
        </p:nvSpPr>
        <p:spPr/>
        <p:txBody>
          <a:bodyPr/>
          <a:lstStyle/>
          <a:p>
            <a:fld id="{08657654-304D-4209-BC80-5E64E24C7B0F}" type="slidenum">
              <a:rPr lang="en-US" smtClean="0"/>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11765A-F73D-4F2D-8D7A-58D77255CEAE}" type="datetime1">
              <a:rPr lang="en-US" smtClean="0"/>
              <a:t>2/3/2020</a:t>
            </a:fld>
            <a:endParaRPr lang="en-US" dirty="0"/>
          </a:p>
        </p:txBody>
      </p:sp>
      <p:sp>
        <p:nvSpPr>
          <p:cNvPr id="3" name="Footer Placeholder 2"/>
          <p:cNvSpPr>
            <a:spLocks noGrp="1"/>
          </p:cNvSpPr>
          <p:nvPr>
            <p:ph type="ftr" sz="quarter" idx="11"/>
          </p:nvPr>
        </p:nvSpPr>
        <p:spPr/>
        <p:txBody>
          <a:bodyPr/>
          <a:lstStyle/>
          <a:p>
            <a:r>
              <a:rPr lang="en-US" dirty="0"/>
              <a:t>Slide</a:t>
            </a:r>
          </a:p>
        </p:txBody>
      </p:sp>
      <p:sp>
        <p:nvSpPr>
          <p:cNvPr id="4" name="Slide Number Placeholder 3"/>
          <p:cNvSpPr>
            <a:spLocks noGrp="1"/>
          </p:cNvSpPr>
          <p:nvPr>
            <p:ph type="sldNum" sz="quarter" idx="12"/>
          </p:nvPr>
        </p:nvSpPr>
        <p:spPr/>
        <p:txBody>
          <a:bodyPr/>
          <a:lstStyle/>
          <a:p>
            <a:fld id="{08657654-304D-4209-BC80-5E64E24C7B0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C2ECA8BB-7D94-4B4E-905F-FF8F691E5A46}" type="datetime1">
              <a:rPr lang="en-US" smtClean="0"/>
              <a:t>2/3/2020</a:t>
            </a:fld>
            <a:endParaRPr lang="en-US" dirty="0"/>
          </a:p>
        </p:txBody>
      </p:sp>
      <p:sp>
        <p:nvSpPr>
          <p:cNvPr id="6" name="Footer Placeholder 5"/>
          <p:cNvSpPr>
            <a:spLocks noGrp="1"/>
          </p:cNvSpPr>
          <p:nvPr>
            <p:ph type="ftr" sz="quarter" idx="11"/>
          </p:nvPr>
        </p:nvSpPr>
        <p:spPr/>
        <p:txBody>
          <a:bodyPr/>
          <a:lstStyle/>
          <a:p>
            <a:r>
              <a:rPr lang="en-US" dirty="0"/>
              <a:t>Slide</a:t>
            </a:r>
          </a:p>
        </p:txBody>
      </p:sp>
      <p:sp>
        <p:nvSpPr>
          <p:cNvPr id="7" name="Slide Number Placeholder 6"/>
          <p:cNvSpPr>
            <a:spLocks noGrp="1"/>
          </p:cNvSpPr>
          <p:nvPr>
            <p:ph type="sldNum" sz="quarter" idx="12"/>
          </p:nvPr>
        </p:nvSpPr>
        <p:spPr/>
        <p:txBody>
          <a:bodyPr/>
          <a:lstStyle/>
          <a:p>
            <a:fld id="{08657654-304D-4209-BC80-5E64E24C7B0F}"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fld id="{6D81BE62-E403-4519-ABC9-2ADA3499EBF4}" type="datetime1">
              <a:rPr lang="en-US" smtClean="0"/>
              <a:t>2/3/2020</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dirty="0"/>
              <a:t>Slide</a:t>
            </a: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8657654-304D-4209-BC80-5E64E24C7B0F}"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C606A52-C747-4F47-B02B-27E03110B9E7}" type="datetime1">
              <a:rPr lang="en-US" smtClean="0"/>
              <a:t>2/3/2020</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dirty="0"/>
              <a:t>Slide</a:t>
            </a: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8657654-304D-4209-BC80-5E64E24C7B0F}"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nasuad.org/sites/nasuad/files/hcbs/files/160/7990/SCGNursing.pdf" TargetMode="External"/><Relationship Id="rId2" Type="http://schemas.openxmlformats.org/officeDocument/2006/relationships/hyperlink" Target="http://www.aarp.org/home-family/caregiving/info-2014/raising-expectations-2014-AARP-ppi-health.html" TargetMode="External"/><Relationship Id="rId1" Type="http://schemas.openxmlformats.org/officeDocument/2006/relationships/slideLayout" Target="../slideLayouts/slideLayout2.xml"/><Relationship Id="rId4" Type="http://schemas.openxmlformats.org/officeDocument/2006/relationships/hyperlink" Target="http://nasuad.org/sites/nasuad/files/hcbs/files/137/6814/Nursing_Facility_Level_of_Care_FINAL.pdf"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mailto:Leslie.c.hendrickson@gmail.co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1470025"/>
          </a:xfrm>
        </p:spPr>
        <p:txBody>
          <a:bodyPr>
            <a:normAutofit/>
          </a:bodyPr>
          <a:lstStyle/>
          <a:p>
            <a:pPr algn="ctr"/>
            <a:r>
              <a:rPr lang="en-US" sz="3600" dirty="0">
                <a:latin typeface="+mn-lt"/>
                <a:cs typeface="Times New Roman" panose="02020603050405020304" pitchFamily="18" charset="0"/>
              </a:rPr>
              <a:t>Correlates of Nursing Facility Occupancy</a:t>
            </a:r>
          </a:p>
        </p:txBody>
      </p:sp>
      <p:sp>
        <p:nvSpPr>
          <p:cNvPr id="3" name="Subtitle 2"/>
          <p:cNvSpPr>
            <a:spLocks noGrp="1"/>
          </p:cNvSpPr>
          <p:nvPr>
            <p:ph type="subTitle" idx="1"/>
          </p:nvPr>
        </p:nvSpPr>
        <p:spPr>
          <a:xfrm>
            <a:off x="1295400" y="2590800"/>
            <a:ext cx="6400800" cy="1752600"/>
          </a:xfrm>
        </p:spPr>
        <p:txBody>
          <a:bodyPr/>
          <a:lstStyle/>
          <a:p>
            <a:pPr algn="ctr"/>
            <a:r>
              <a:rPr lang="en-US" dirty="0">
                <a:solidFill>
                  <a:schemeClr val="tx1"/>
                </a:solidFill>
                <a:cs typeface="Times New Roman" panose="02020603050405020304" pitchFamily="18" charset="0"/>
              </a:rPr>
              <a:t>Presentation to HCBS Conference Arlington, VA  September 18, 2014</a:t>
            </a:r>
          </a:p>
        </p:txBody>
      </p:sp>
      <p:sp>
        <p:nvSpPr>
          <p:cNvPr id="4" name="TextBox 3"/>
          <p:cNvSpPr txBox="1"/>
          <p:nvPr/>
        </p:nvSpPr>
        <p:spPr>
          <a:xfrm>
            <a:off x="2003185" y="3886200"/>
            <a:ext cx="5570757" cy="1077218"/>
          </a:xfrm>
          <a:prstGeom prst="rect">
            <a:avLst/>
          </a:prstGeom>
          <a:noFill/>
        </p:spPr>
        <p:txBody>
          <a:bodyPr wrap="none" rtlCol="0">
            <a:spAutoFit/>
          </a:bodyPr>
          <a:lstStyle/>
          <a:p>
            <a:pPr algn="ctr"/>
            <a:r>
              <a:rPr lang="en-US" sz="3200" dirty="0">
                <a:cs typeface="Times New Roman" panose="02020603050405020304" pitchFamily="18" charset="0"/>
              </a:rPr>
              <a:t>Leslie Hendrickson</a:t>
            </a:r>
          </a:p>
          <a:p>
            <a:pPr algn="ctr"/>
            <a:r>
              <a:rPr lang="en-US" sz="3200" dirty="0">
                <a:cs typeface="Times New Roman" panose="02020603050405020304" pitchFamily="18" charset="0"/>
              </a:rPr>
              <a:t>Hendrickson Development </a:t>
            </a:r>
          </a:p>
        </p:txBody>
      </p:sp>
    </p:spTree>
    <p:extLst>
      <p:ext uri="{BB962C8B-B14F-4D97-AF65-F5344CB8AC3E}">
        <p14:creationId xmlns:p14="http://schemas.microsoft.com/office/powerpoint/2010/main" val="599071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410200"/>
          </a:xfrm>
        </p:spPr>
        <p:txBody>
          <a:bodyPr>
            <a:normAutofit/>
          </a:bodyPr>
          <a:lstStyle/>
          <a:p>
            <a:endParaRPr lang="en-US" sz="2800" dirty="0">
              <a:cs typeface="Times New Roman" panose="02020603050405020304" pitchFamily="18" charset="0"/>
            </a:endParaRPr>
          </a:p>
          <a:p>
            <a:endParaRPr lang="en-US" sz="2800" dirty="0">
              <a:cs typeface="Times New Roman" panose="02020603050405020304" pitchFamily="18" charset="0"/>
            </a:endParaRPr>
          </a:p>
          <a:p>
            <a:pPr marL="109728" indent="0">
              <a:buNone/>
            </a:pPr>
            <a:r>
              <a:rPr lang="en-US" sz="2800" dirty="0">
                <a:cs typeface="Times New Roman" panose="02020603050405020304" pitchFamily="18" charset="0"/>
              </a:rPr>
              <a:t>Four-variable model accounts for 67% of variance in state NF Population/Age 75+</a:t>
            </a:r>
          </a:p>
          <a:p>
            <a:pPr marL="109728" indent="0">
              <a:buNone/>
            </a:pPr>
            <a:endParaRPr lang="en-US" sz="2800" dirty="0">
              <a:cs typeface="Times New Roman" panose="02020603050405020304" pitchFamily="18" charset="0"/>
            </a:endParaRPr>
          </a:p>
          <a:p>
            <a:pPr marL="109728" indent="0">
              <a:buNone/>
            </a:pPr>
            <a:endParaRPr lang="en-US" sz="2800" dirty="0">
              <a:cs typeface="Times New Roman" panose="02020603050405020304" pitchFamily="18" charset="0"/>
            </a:endParaRPr>
          </a:p>
          <a:p>
            <a:pPr marL="0" indent="0">
              <a:buNone/>
            </a:pPr>
            <a:endParaRPr lang="en-US" sz="2800" dirty="0"/>
          </a:p>
        </p:txBody>
      </p:sp>
      <p:sp>
        <p:nvSpPr>
          <p:cNvPr id="2" name="Title 1"/>
          <p:cNvSpPr>
            <a:spLocks noGrp="1"/>
          </p:cNvSpPr>
          <p:nvPr>
            <p:ph type="title"/>
          </p:nvPr>
        </p:nvSpPr>
        <p:spPr>
          <a:xfrm>
            <a:off x="457200" y="274638"/>
            <a:ext cx="8229600" cy="868362"/>
          </a:xfrm>
        </p:spPr>
        <p:txBody>
          <a:bodyPr>
            <a:normAutofit fontScale="90000"/>
          </a:bodyPr>
          <a:lstStyle/>
          <a:p>
            <a:r>
              <a:rPr lang="en-US" dirty="0"/>
              <a:t>NF Population Model</a:t>
            </a:r>
            <a:br>
              <a:rPr lang="en-US" dirty="0"/>
            </a:br>
            <a:r>
              <a:rPr lang="en-US" dirty="0"/>
              <a:t>Analysis</a:t>
            </a:r>
          </a:p>
        </p:txBody>
      </p:sp>
      <p:sp>
        <p:nvSpPr>
          <p:cNvPr id="6" name="Slide Number Placeholder 5"/>
          <p:cNvSpPr>
            <a:spLocks noGrp="1"/>
          </p:cNvSpPr>
          <p:nvPr>
            <p:ph type="sldNum" sz="quarter" idx="12"/>
          </p:nvPr>
        </p:nvSpPr>
        <p:spPr>
          <a:solidFill>
            <a:srgbClr val="66CCFF"/>
          </a:solidFill>
        </p:spPr>
        <p:txBody>
          <a:bodyPr/>
          <a:lstStyle/>
          <a:p>
            <a:fld id="{08657654-304D-4209-BC80-5E64E24C7B0F}" type="slidenum">
              <a:rPr lang="en-US" smtClean="0"/>
              <a:t>10</a:t>
            </a:fld>
            <a:endParaRPr lang="en-US" dirty="0"/>
          </a:p>
        </p:txBody>
      </p:sp>
    </p:spTree>
    <p:extLst>
      <p:ext uri="{BB962C8B-B14F-4D97-AF65-F5344CB8AC3E}">
        <p14:creationId xmlns:p14="http://schemas.microsoft.com/office/powerpoint/2010/main" val="38469418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143000"/>
            <a:ext cx="8229600" cy="5029200"/>
          </a:xfrm>
        </p:spPr>
        <p:txBody>
          <a:bodyPr>
            <a:normAutofit/>
          </a:bodyPr>
          <a:lstStyle/>
          <a:p>
            <a:pPr marL="342900" lvl="1" indent="-342900">
              <a:buFont typeface="Arial" panose="020B0604020202020204" pitchFamily="34" charset="0"/>
              <a:buChar char="•"/>
            </a:pPr>
            <a:endParaRPr lang="en-US" dirty="0"/>
          </a:p>
          <a:p>
            <a:pPr marL="109728" indent="0">
              <a:buNone/>
            </a:pPr>
            <a:r>
              <a:rPr lang="en-US" sz="2800" dirty="0"/>
              <a:t>1. Median Household Income Age 65+. Zero order correlation is </a:t>
            </a:r>
            <a:r>
              <a:rPr lang="en-US" sz="2800" b="1" dirty="0"/>
              <a:t>-.431 </a:t>
            </a:r>
            <a:r>
              <a:rPr lang="en-US" sz="2800" dirty="0"/>
              <a:t>The less the income the higher the number of persons aged 75+ in NF. Having more income helps you buy alternative to NFs.</a:t>
            </a:r>
          </a:p>
          <a:p>
            <a:endParaRPr lang="en-US" sz="2800" dirty="0"/>
          </a:p>
          <a:p>
            <a:pPr marL="0" lvl="1" indent="0">
              <a:buNone/>
            </a:pPr>
            <a:r>
              <a:rPr lang="en-US" sz="2800" dirty="0"/>
              <a:t>2. Percent of Nursing Home Residents with Low Care Needs (</a:t>
            </a:r>
            <a:r>
              <a:rPr lang="en-US" sz="2800" b="1" dirty="0"/>
              <a:t>.500).</a:t>
            </a:r>
            <a:r>
              <a:rPr lang="en-US" sz="2800" dirty="0"/>
              <a:t> The larger the population in NF the higher the percentage of low care needs.</a:t>
            </a:r>
            <a:endParaRPr lang="en-US" sz="2800" dirty="0">
              <a:solidFill>
                <a:srgbClr val="FF0000"/>
              </a:solidFill>
            </a:endParaRPr>
          </a:p>
          <a:p>
            <a:endParaRPr lang="en-US" dirty="0"/>
          </a:p>
          <a:p>
            <a:endParaRPr lang="en-US" dirty="0"/>
          </a:p>
        </p:txBody>
      </p:sp>
      <p:sp>
        <p:nvSpPr>
          <p:cNvPr id="2" name="Title 1"/>
          <p:cNvSpPr>
            <a:spLocks noGrp="1"/>
          </p:cNvSpPr>
          <p:nvPr>
            <p:ph type="title"/>
          </p:nvPr>
        </p:nvSpPr>
        <p:spPr>
          <a:xfrm>
            <a:off x="457200" y="22412"/>
            <a:ext cx="8229600" cy="1143000"/>
          </a:xfrm>
        </p:spPr>
        <p:txBody>
          <a:bodyPr>
            <a:normAutofit fontScale="90000"/>
          </a:bodyPr>
          <a:lstStyle/>
          <a:p>
            <a:r>
              <a:rPr lang="en-US" dirty="0"/>
              <a:t>NF Population Model </a:t>
            </a:r>
            <a:br>
              <a:rPr lang="en-US" dirty="0"/>
            </a:br>
            <a:r>
              <a:rPr lang="en-US" dirty="0"/>
              <a:t>Analysis</a:t>
            </a:r>
          </a:p>
        </p:txBody>
      </p:sp>
      <p:sp>
        <p:nvSpPr>
          <p:cNvPr id="6" name="Slide Number Placeholder 5"/>
          <p:cNvSpPr>
            <a:spLocks noGrp="1"/>
          </p:cNvSpPr>
          <p:nvPr>
            <p:ph type="sldNum" sz="quarter" idx="12"/>
          </p:nvPr>
        </p:nvSpPr>
        <p:spPr>
          <a:solidFill>
            <a:srgbClr val="66CCFF"/>
          </a:solidFill>
        </p:spPr>
        <p:txBody>
          <a:bodyPr/>
          <a:lstStyle/>
          <a:p>
            <a:fld id="{08657654-304D-4209-BC80-5E64E24C7B0F}" type="slidenum">
              <a:rPr lang="en-US" smtClean="0"/>
              <a:t>11</a:t>
            </a:fld>
            <a:endParaRPr lang="en-US" dirty="0"/>
          </a:p>
        </p:txBody>
      </p:sp>
    </p:spTree>
    <p:extLst>
      <p:ext uri="{BB962C8B-B14F-4D97-AF65-F5344CB8AC3E}">
        <p14:creationId xmlns:p14="http://schemas.microsoft.com/office/powerpoint/2010/main" val="1306995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lvl="1" indent="0">
              <a:buNone/>
            </a:pPr>
            <a:r>
              <a:rPr lang="en-US" dirty="0"/>
              <a:t>3. Percent of People with 90+ Day Nursing Home Stays Successfully Transitioning Back to the Community. Zero order correlation is </a:t>
            </a:r>
            <a:r>
              <a:rPr lang="en-US" b="1" dirty="0"/>
              <a:t>-.712.  </a:t>
            </a:r>
            <a:r>
              <a:rPr lang="en-US" dirty="0"/>
              <a:t>Transition efforts associated with lower NF occupancy.  </a:t>
            </a:r>
          </a:p>
          <a:p>
            <a:endParaRPr lang="en-US" dirty="0"/>
          </a:p>
          <a:p>
            <a:pPr marL="0" lvl="1" indent="0">
              <a:buNone/>
            </a:pPr>
            <a:r>
              <a:rPr lang="en-US" dirty="0"/>
              <a:t>4. Percent of New Medicaid Aged/Disabled LTSS Users First Receiving Services in the Community Zero order correlation is </a:t>
            </a:r>
            <a:r>
              <a:rPr lang="en-US" b="1" dirty="0"/>
              <a:t>-.427. </a:t>
            </a:r>
            <a:r>
              <a:rPr lang="en-US" dirty="0"/>
              <a:t>The more persons receive their service in the community the fewer are in nursing homes. State LTSS programs make a difference not only to Medicaid populations but state as a whole.</a:t>
            </a:r>
          </a:p>
          <a:p>
            <a:endParaRPr lang="en-US" dirty="0"/>
          </a:p>
        </p:txBody>
      </p:sp>
      <p:sp>
        <p:nvSpPr>
          <p:cNvPr id="2" name="Title 1"/>
          <p:cNvSpPr>
            <a:spLocks noGrp="1"/>
          </p:cNvSpPr>
          <p:nvPr>
            <p:ph type="title"/>
          </p:nvPr>
        </p:nvSpPr>
        <p:spPr/>
        <p:txBody>
          <a:bodyPr>
            <a:normAutofit fontScale="90000"/>
          </a:bodyPr>
          <a:lstStyle/>
          <a:p>
            <a:r>
              <a:rPr lang="en-US" dirty="0"/>
              <a:t>NF Population Model </a:t>
            </a:r>
            <a:br>
              <a:rPr lang="en-US" dirty="0"/>
            </a:br>
            <a:r>
              <a:rPr lang="en-US" dirty="0"/>
              <a:t>Analysis</a:t>
            </a:r>
          </a:p>
        </p:txBody>
      </p:sp>
      <p:sp>
        <p:nvSpPr>
          <p:cNvPr id="6" name="Slide Number Placeholder 5"/>
          <p:cNvSpPr>
            <a:spLocks noGrp="1"/>
          </p:cNvSpPr>
          <p:nvPr>
            <p:ph type="sldNum" sz="quarter" idx="12"/>
          </p:nvPr>
        </p:nvSpPr>
        <p:spPr>
          <a:solidFill>
            <a:srgbClr val="66CCFF"/>
          </a:solidFill>
        </p:spPr>
        <p:txBody>
          <a:bodyPr/>
          <a:lstStyle/>
          <a:p>
            <a:fld id="{08657654-304D-4209-BC80-5E64E24C7B0F}" type="slidenum">
              <a:rPr lang="en-US" smtClean="0"/>
              <a:t>12</a:t>
            </a:fld>
            <a:endParaRPr lang="en-US" dirty="0"/>
          </a:p>
        </p:txBody>
      </p:sp>
    </p:spTree>
    <p:extLst>
      <p:ext uri="{BB962C8B-B14F-4D97-AF65-F5344CB8AC3E}">
        <p14:creationId xmlns:p14="http://schemas.microsoft.com/office/powerpoint/2010/main" val="1709207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Slide Number Placeholder 2"/>
          <p:cNvSpPr>
            <a:spLocks noGrp="1"/>
          </p:cNvSpPr>
          <p:nvPr>
            <p:ph type="sldNum" sz="quarter" idx="12"/>
          </p:nvPr>
        </p:nvSpPr>
        <p:spPr/>
        <p:txBody>
          <a:bodyPr/>
          <a:lstStyle/>
          <a:p>
            <a:fld id="{08657654-304D-4209-BC80-5E64E24C7B0F}" type="slidenum">
              <a:rPr lang="en-US" smtClean="0"/>
              <a:t>13</a:t>
            </a:fld>
            <a:endParaRPr lang="en-US" dirty="0"/>
          </a:p>
        </p:txBody>
      </p:sp>
      <p:sp>
        <p:nvSpPr>
          <p:cNvPr id="4" name="Title 3"/>
          <p:cNvSpPr>
            <a:spLocks noGrp="1"/>
          </p:cNvSpPr>
          <p:nvPr>
            <p:ph type="title"/>
          </p:nvPr>
        </p:nvSpPr>
        <p:spPr/>
        <p:txBody>
          <a:bodyPr/>
          <a:lstStyle/>
          <a:p>
            <a:r>
              <a:rPr lang="en-US" dirty="0"/>
              <a:t>Zero Order Correlations</a:t>
            </a:r>
          </a:p>
        </p:txBody>
      </p:sp>
    </p:spTree>
    <p:extLst>
      <p:ext uri="{BB962C8B-B14F-4D97-AF65-F5344CB8AC3E}">
        <p14:creationId xmlns:p14="http://schemas.microsoft.com/office/powerpoint/2010/main" val="30355143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8657654-304D-4209-BC80-5E64E24C7B0F}" type="slidenum">
              <a:rPr lang="en-US" smtClean="0"/>
              <a:t>14</a:t>
            </a:fld>
            <a:endParaRPr lang="en-US" dirty="0"/>
          </a:p>
        </p:txBody>
      </p:sp>
      <p:sp>
        <p:nvSpPr>
          <p:cNvPr id="4" name="Title 3"/>
          <p:cNvSpPr>
            <a:spLocks noGrp="1"/>
          </p:cNvSpPr>
          <p:nvPr>
            <p:ph type="title"/>
          </p:nvPr>
        </p:nvSpPr>
        <p:spPr/>
        <p:txBody>
          <a:bodyPr>
            <a:normAutofit fontScale="90000"/>
          </a:bodyPr>
          <a:lstStyle/>
          <a:p>
            <a:r>
              <a:rPr lang="en-US" dirty="0"/>
              <a:t>AARP Successful in its New Effective Transitions Dimension</a:t>
            </a:r>
          </a:p>
        </p:txBody>
      </p:sp>
      <p:graphicFrame>
        <p:nvGraphicFramePr>
          <p:cNvPr id="5" name="Content Placeholder 4"/>
          <p:cNvGraphicFramePr>
            <a:graphicFrameLocks noGrp="1"/>
          </p:cNvGraphicFramePr>
          <p:nvPr>
            <p:ph idx="1"/>
          </p:nvPr>
        </p:nvGraphicFramePr>
        <p:xfrm>
          <a:off x="1973594" y="1481138"/>
          <a:ext cx="5196812" cy="4525961"/>
        </p:xfrm>
        <a:graphic>
          <a:graphicData uri="http://schemas.openxmlformats.org/drawingml/2006/table">
            <a:tbl>
              <a:tblPr/>
              <a:tblGrid>
                <a:gridCol w="3813422">
                  <a:extLst>
                    <a:ext uri="{9D8B030D-6E8A-4147-A177-3AD203B41FA5}">
                      <a16:colId xmlns:a16="http://schemas.microsoft.com/office/drawing/2014/main" val="20000"/>
                    </a:ext>
                  </a:extLst>
                </a:gridCol>
                <a:gridCol w="1383390">
                  <a:extLst>
                    <a:ext uri="{9D8B030D-6E8A-4147-A177-3AD203B41FA5}">
                      <a16:colId xmlns:a16="http://schemas.microsoft.com/office/drawing/2014/main" val="20001"/>
                    </a:ext>
                  </a:extLst>
                </a:gridCol>
              </a:tblGrid>
              <a:tr h="1147427">
                <a:tc>
                  <a:txBody>
                    <a:bodyPr/>
                    <a:lstStyle/>
                    <a:p>
                      <a:pPr algn="l" fontAlgn="ctr"/>
                      <a:r>
                        <a:rPr lang="en-US" sz="2300" b="0" i="0" u="none" strike="noStrike" dirty="0">
                          <a:solidFill>
                            <a:srgbClr val="000000"/>
                          </a:solidFill>
                          <a:effectLst/>
                          <a:latin typeface="Calibri"/>
                        </a:rPr>
                        <a:t>Percent of New Nursing Home Stays Lasting 100 Days or More</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700" b="0" i="0" u="none" strike="noStrike" dirty="0">
                        <a:solidFill>
                          <a:srgbClr val="000000"/>
                        </a:solidFill>
                        <a:effectLst/>
                        <a:latin typeface="Times New Roman"/>
                      </a:endParaRPr>
                    </a:p>
                  </a:txBody>
                  <a:tcPr marL="9107" marR="9107" marT="9107"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0"/>
                  </a:ext>
                </a:extLst>
              </a:tr>
              <a:tr h="282303">
                <a:tc>
                  <a:txBody>
                    <a:bodyPr/>
                    <a:lstStyle/>
                    <a:p>
                      <a:pPr algn="l" fontAlgn="b"/>
                      <a:endParaRPr lang="en-US" sz="1700" b="0" i="0" u="none" strike="noStrike" dirty="0">
                        <a:solidFill>
                          <a:srgbClr val="000000"/>
                        </a:solidFill>
                        <a:effectLst/>
                        <a:latin typeface="Times New Roman"/>
                      </a:endParaRPr>
                    </a:p>
                  </a:txBody>
                  <a:tcPr marL="9107" marR="9107" marT="910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700" b="0" i="0" u="none" strike="noStrike" dirty="0">
                        <a:solidFill>
                          <a:srgbClr val="000000"/>
                        </a:solidFill>
                        <a:effectLst/>
                        <a:latin typeface="Times New Roman"/>
                      </a:endParaRPr>
                    </a:p>
                  </a:txBody>
                  <a:tcPr marL="9107" marR="9107" marT="9107"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73197">
                <a:tc>
                  <a:txBody>
                    <a:bodyPr/>
                    <a:lstStyle/>
                    <a:p>
                      <a:pPr algn="l" fontAlgn="b"/>
                      <a:r>
                        <a:rPr lang="en-US" sz="1700" b="1" i="0" u="none" strike="noStrike" dirty="0">
                          <a:solidFill>
                            <a:srgbClr val="000000"/>
                          </a:solidFill>
                          <a:effectLst/>
                          <a:latin typeface="Times New Roman"/>
                        </a:rPr>
                        <a:t>Correlated with </a:t>
                      </a:r>
                    </a:p>
                  </a:txBody>
                  <a:tcPr marL="9107" marR="9107" marT="91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700" b="1" i="0" u="none" strike="noStrike" dirty="0">
                          <a:solidFill>
                            <a:srgbClr val="000000"/>
                          </a:solidFill>
                          <a:effectLst/>
                          <a:latin typeface="Times New Roman"/>
                        </a:rPr>
                        <a:t>Correlations </a:t>
                      </a:r>
                    </a:p>
                  </a:txBody>
                  <a:tcPr marL="9107" marR="9107" marT="910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64607">
                <a:tc>
                  <a:txBody>
                    <a:bodyPr/>
                    <a:lstStyle/>
                    <a:p>
                      <a:pPr algn="l" fontAlgn="ctr"/>
                      <a:r>
                        <a:rPr lang="en-US" sz="1700" b="0" i="0" u="none" strike="noStrike" dirty="0">
                          <a:solidFill>
                            <a:srgbClr val="000000"/>
                          </a:solidFill>
                          <a:effectLst/>
                          <a:latin typeface="Calibri"/>
                        </a:rPr>
                        <a:t>Percent of Home Health Patients with a Hospital Admission</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700" b="0" i="0" u="none" strike="noStrike" dirty="0">
                          <a:solidFill>
                            <a:srgbClr val="000000"/>
                          </a:solidFill>
                          <a:effectLst/>
                          <a:latin typeface="Calibri"/>
                        </a:rPr>
                        <a:t>0.721</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846910">
                <a:tc>
                  <a:txBody>
                    <a:bodyPr/>
                    <a:lstStyle/>
                    <a:p>
                      <a:pPr algn="l" fontAlgn="ctr"/>
                      <a:r>
                        <a:rPr lang="en-US" sz="1700" b="0" i="0" u="none" strike="noStrike" dirty="0">
                          <a:solidFill>
                            <a:srgbClr val="000000"/>
                          </a:solidFill>
                          <a:effectLst/>
                          <a:latin typeface="Calibri"/>
                        </a:rPr>
                        <a:t>Percent of Long-Stay Nursing Home Residents Hospitalized within a Six-Month Period</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700" b="0" i="0" u="none" strike="noStrike" dirty="0">
                          <a:solidFill>
                            <a:srgbClr val="000000"/>
                          </a:solidFill>
                          <a:effectLst/>
                          <a:latin typeface="Calibri"/>
                        </a:rPr>
                        <a:t>0.67</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411517">
                <a:tc>
                  <a:txBody>
                    <a:bodyPr/>
                    <a:lstStyle/>
                    <a:p>
                      <a:pPr algn="l" fontAlgn="ctr"/>
                      <a:r>
                        <a:rPr lang="en-US" sz="1700" b="0" i="0" u="none" strike="noStrike" dirty="0">
                          <a:solidFill>
                            <a:srgbClr val="000000"/>
                          </a:solidFill>
                          <a:effectLst/>
                          <a:latin typeface="Calibri"/>
                        </a:rPr>
                        <a:t>Percent of Nursing Home Residents with Moderate to Severe Dementia with One or More Potentially Burdensome Transitions at End of Life</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700" b="0" i="0" u="none" strike="noStrike" dirty="0">
                          <a:solidFill>
                            <a:srgbClr val="000000"/>
                          </a:solidFill>
                          <a:effectLst/>
                          <a:latin typeface="Calibri"/>
                        </a:rPr>
                        <a:t>0.603</a:t>
                      </a:r>
                    </a:p>
                  </a:txBody>
                  <a:tcPr marL="9107" marR="9107" marT="910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41168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Slide Number Placeholder 3"/>
          <p:cNvSpPr>
            <a:spLocks noGrp="1"/>
          </p:cNvSpPr>
          <p:nvPr>
            <p:ph type="sldNum" sz="quarter" idx="12"/>
          </p:nvPr>
        </p:nvSpPr>
        <p:spPr>
          <a:solidFill>
            <a:srgbClr val="66CCFF"/>
          </a:solid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fontAlgn="base">
              <a:spcBef>
                <a:spcPct val="0"/>
              </a:spcBef>
              <a:spcAft>
                <a:spcPct val="0"/>
              </a:spcAft>
              <a:defRPr>
                <a:solidFill>
                  <a:schemeClr val="tx1"/>
                </a:solidFill>
                <a:latin typeface="Tahoma" pitchFamily="34" charset="0"/>
              </a:defRPr>
            </a:lvl6pPr>
            <a:lvl7pPr marL="2971800" indent="-228600" fontAlgn="base">
              <a:spcBef>
                <a:spcPct val="0"/>
              </a:spcBef>
              <a:spcAft>
                <a:spcPct val="0"/>
              </a:spcAft>
              <a:defRPr>
                <a:solidFill>
                  <a:schemeClr val="tx1"/>
                </a:solidFill>
                <a:latin typeface="Tahoma" pitchFamily="34" charset="0"/>
              </a:defRPr>
            </a:lvl7pPr>
            <a:lvl8pPr marL="3429000" indent="-228600" fontAlgn="base">
              <a:spcBef>
                <a:spcPct val="0"/>
              </a:spcBef>
              <a:spcAft>
                <a:spcPct val="0"/>
              </a:spcAft>
              <a:defRPr>
                <a:solidFill>
                  <a:schemeClr val="tx1"/>
                </a:solidFill>
                <a:latin typeface="Tahoma" pitchFamily="34" charset="0"/>
              </a:defRPr>
            </a:lvl8pPr>
            <a:lvl9pPr marL="3886200" indent="-228600" fontAlgn="base">
              <a:spcBef>
                <a:spcPct val="0"/>
              </a:spcBef>
              <a:spcAft>
                <a:spcPct val="0"/>
              </a:spcAft>
              <a:defRPr>
                <a:solidFill>
                  <a:schemeClr val="tx1"/>
                </a:solidFill>
                <a:latin typeface="Tahoma" pitchFamily="34" charset="0"/>
              </a:defRPr>
            </a:lvl9pPr>
          </a:lstStyle>
          <a:p>
            <a:pPr>
              <a:defRPr/>
            </a:pPr>
            <a:fld id="{A981A53A-AC2E-498B-B5E5-3AF107DE3F35}" type="slidenum">
              <a:rPr lang="en-US" altLang="en-US" smtClean="0">
                <a:solidFill>
                  <a:srgbClr val="716882"/>
                </a:solidFill>
              </a:rPr>
              <a:pPr>
                <a:defRPr/>
              </a:pPr>
              <a:t>15</a:t>
            </a:fld>
            <a:endParaRPr lang="en-US" altLang="en-US" dirty="0">
              <a:solidFill>
                <a:srgbClr val="716882"/>
              </a:solidFill>
            </a:endParaRPr>
          </a:p>
        </p:txBody>
      </p:sp>
      <p:sp>
        <p:nvSpPr>
          <p:cNvPr id="3" name="Rectangle 1"/>
          <p:cNvSpPr>
            <a:spLocks noChangeArrowheads="1"/>
          </p:cNvSpPr>
          <p:nvPr/>
        </p:nvSpPr>
        <p:spPr bwMode="auto">
          <a:xfrm>
            <a:off x="1422400" y="2520563"/>
            <a:ext cx="23596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Times New Roman" pitchFamily="18" charset="0"/>
                <a:ea typeface="Calibri" pitchFamily="34" charset="0"/>
                <a:cs typeface="Arial" pitchFamily="34" charset="0"/>
              </a:rPr>
              <a:t>:</a:t>
            </a:r>
            <a:endParaRPr kumimoji="0" lang="en-US" altLang="en-US" sz="1800" b="0" i="0" u="none" strike="noStrike" cap="none" normalizeH="0" baseline="0" dirty="0">
              <a:ln>
                <a:noFill/>
              </a:ln>
              <a:solidFill>
                <a:schemeClr val="tx1"/>
              </a:solidFill>
              <a:effectLst/>
              <a:latin typeface="Tahoma" pitchFamily="34" charset="0"/>
              <a:cs typeface="Arial" pitchFamily="34" charset="0"/>
            </a:endParaRPr>
          </a:p>
        </p:txBody>
      </p:sp>
      <p:sp>
        <p:nvSpPr>
          <p:cNvPr id="4" name="Rectangle 3"/>
          <p:cNvSpPr/>
          <p:nvPr/>
        </p:nvSpPr>
        <p:spPr>
          <a:xfrm>
            <a:off x="0" y="0"/>
            <a:ext cx="9026980" cy="1077218"/>
          </a:xfrm>
          <a:prstGeom prst="rect">
            <a:avLst/>
          </a:prstGeom>
        </p:spPr>
        <p:txBody>
          <a:bodyPr wrap="square">
            <a:spAutoFit/>
          </a:bodyPr>
          <a:lstStyle/>
          <a:p>
            <a:pPr marL="0" marR="0">
              <a:spcBef>
                <a:spcPts val="0"/>
              </a:spcBef>
              <a:spcAft>
                <a:spcPts val="0"/>
              </a:spcAft>
            </a:pPr>
            <a:r>
              <a:rPr lang="en-US" sz="3200" dirty="0">
                <a:solidFill>
                  <a:srgbClr val="C00000"/>
                </a:solidFill>
                <a:latin typeface="+mj-lt"/>
                <a:ea typeface="Calibri" panose="020F0502020204030204" pitchFamily="34" charset="0"/>
                <a:cs typeface="Times New Roman" panose="02020603050405020304" pitchFamily="18" charset="0"/>
              </a:rPr>
              <a:t>Transitions back to the Community Strongly Correlated with Low Nursing Home Use</a:t>
            </a:r>
            <a:endParaRPr lang="en-US" sz="3200" i="1" dirty="0">
              <a:solidFill>
                <a:srgbClr val="C00000"/>
              </a:solidFill>
              <a:effectLst/>
              <a:latin typeface="+mj-lt"/>
              <a:ea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a:blip r:embed="rId3"/>
          <a:stretch>
            <a:fillRect/>
          </a:stretch>
        </p:blipFill>
        <p:spPr>
          <a:xfrm>
            <a:off x="200290" y="1090943"/>
            <a:ext cx="8943710" cy="5110692"/>
          </a:xfrm>
          <a:prstGeom prst="rect">
            <a:avLst/>
          </a:prstGeom>
        </p:spPr>
      </p:pic>
    </p:spTree>
    <p:extLst>
      <p:ext uri="{BB962C8B-B14F-4D97-AF65-F5344CB8AC3E}">
        <p14:creationId xmlns:p14="http://schemas.microsoft.com/office/powerpoint/2010/main" val="12985122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Importance of Aging and Disability Resource Centers</a:t>
            </a:r>
            <a:br>
              <a:rPr lang="en-US" dirty="0"/>
            </a:br>
            <a:endParaRPr lang="en-US" dirty="0"/>
          </a:p>
        </p:txBody>
      </p:sp>
      <p:sp>
        <p:nvSpPr>
          <p:cNvPr id="5" name="Slide Number Placeholder 4"/>
          <p:cNvSpPr>
            <a:spLocks noGrp="1"/>
          </p:cNvSpPr>
          <p:nvPr>
            <p:ph type="sldNum" sz="quarter" idx="12"/>
          </p:nvPr>
        </p:nvSpPr>
        <p:spPr>
          <a:solidFill>
            <a:srgbClr val="66CCFF"/>
          </a:solidFill>
        </p:spPr>
        <p:txBody>
          <a:bodyPr/>
          <a:lstStyle/>
          <a:p>
            <a:fld id="{08657654-304D-4209-BC80-5E64E24C7B0F}" type="slidenum">
              <a:rPr lang="en-US" smtClean="0"/>
              <a:t>16</a:t>
            </a:fld>
            <a:endParaRPr lang="en-US" dirty="0"/>
          </a:p>
        </p:txBody>
      </p:sp>
      <p:graphicFrame>
        <p:nvGraphicFramePr>
          <p:cNvPr id="6" name="Content Placeholder 5"/>
          <p:cNvGraphicFramePr>
            <a:graphicFrameLocks noGrp="1"/>
          </p:cNvGraphicFramePr>
          <p:nvPr>
            <p:ph idx="1"/>
          </p:nvPr>
        </p:nvGraphicFramePr>
        <p:xfrm>
          <a:off x="1854200" y="2243931"/>
          <a:ext cx="5435600" cy="3000375"/>
        </p:xfrm>
        <a:graphic>
          <a:graphicData uri="http://schemas.openxmlformats.org/drawingml/2006/table">
            <a:tbl>
              <a:tblPr/>
              <a:tblGrid>
                <a:gridCol w="3988645">
                  <a:extLst>
                    <a:ext uri="{9D8B030D-6E8A-4147-A177-3AD203B41FA5}">
                      <a16:colId xmlns:a16="http://schemas.microsoft.com/office/drawing/2014/main" val="20000"/>
                    </a:ext>
                  </a:extLst>
                </a:gridCol>
                <a:gridCol w="1446955">
                  <a:extLst>
                    <a:ext uri="{9D8B030D-6E8A-4147-A177-3AD203B41FA5}">
                      <a16:colId xmlns:a16="http://schemas.microsoft.com/office/drawing/2014/main" val="20001"/>
                    </a:ext>
                  </a:extLst>
                </a:gridCol>
              </a:tblGrid>
              <a:tr h="1714500">
                <a:tc>
                  <a:txBody>
                    <a:bodyPr/>
                    <a:lstStyle/>
                    <a:p>
                      <a:pPr algn="l" fontAlgn="ctr"/>
                      <a:r>
                        <a:rPr lang="en-US" sz="2600" b="0" i="0" u="none" strike="noStrike" dirty="0">
                          <a:solidFill>
                            <a:srgbClr val="000000"/>
                          </a:solidFill>
                          <a:effectLst/>
                          <a:latin typeface="Calibri"/>
                        </a:rPr>
                        <a:t>Aging and Disability Resource Center Functions (Composite Indicator, scale 0-70)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2600" b="0" i="0" u="none" strike="noStrike" dirty="0">
                          <a:solidFill>
                            <a:srgbClr val="000000"/>
                          </a:solidFill>
                          <a:effectLst/>
                          <a:latin typeface="Calibri"/>
                        </a:rPr>
                        <a:t>-0.773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285875">
                <a:tc>
                  <a:txBody>
                    <a:bodyPr/>
                    <a:lstStyle/>
                    <a:p>
                      <a:pPr algn="l" fontAlgn="ctr"/>
                      <a:r>
                        <a:rPr lang="en-US" sz="2600" b="0" i="0" u="none" strike="noStrike" dirty="0">
                          <a:solidFill>
                            <a:srgbClr val="000000"/>
                          </a:solidFill>
                          <a:effectLst/>
                          <a:latin typeface="Calibri"/>
                        </a:rPr>
                        <a:t>Nursing Facility Population/Persons aged 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0210716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1854200" y="2167731"/>
          <a:ext cx="5435600" cy="3152775"/>
        </p:xfrm>
        <a:graphic>
          <a:graphicData uri="http://schemas.openxmlformats.org/drawingml/2006/table">
            <a:tbl>
              <a:tblPr/>
              <a:tblGrid>
                <a:gridCol w="3988645">
                  <a:extLst>
                    <a:ext uri="{9D8B030D-6E8A-4147-A177-3AD203B41FA5}">
                      <a16:colId xmlns:a16="http://schemas.microsoft.com/office/drawing/2014/main" val="20000"/>
                    </a:ext>
                  </a:extLst>
                </a:gridCol>
                <a:gridCol w="1446955">
                  <a:extLst>
                    <a:ext uri="{9D8B030D-6E8A-4147-A177-3AD203B41FA5}">
                      <a16:colId xmlns:a16="http://schemas.microsoft.com/office/drawing/2014/main" val="20001"/>
                    </a:ext>
                  </a:extLst>
                </a:gridCol>
              </a:tblGrid>
              <a:tr h="800100">
                <a:tc>
                  <a:txBody>
                    <a:bodyPr/>
                    <a:lstStyle/>
                    <a:p>
                      <a:pPr algn="l" fontAlgn="ctr"/>
                      <a:r>
                        <a:rPr lang="en-US" sz="2400" b="0" i="0" u="none" strike="noStrike" dirty="0">
                          <a:solidFill>
                            <a:srgbClr val="000000"/>
                          </a:solidFill>
                          <a:effectLst/>
                          <a:latin typeface="Calibri"/>
                        </a:rPr>
                        <a:t>Percent Below Poverty Level Age 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Times New Roman"/>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0"/>
                  </a:ext>
                </a:extLst>
              </a:tr>
              <a:tr h="295275">
                <a:tc>
                  <a:txBody>
                    <a:bodyPr/>
                    <a:lstStyle/>
                    <a:p>
                      <a:pPr algn="l" fontAlgn="ctr"/>
                      <a:endParaRPr lang="en-US" sz="1800" b="0" i="0" u="none" strike="noStrike" dirty="0">
                        <a:solidFill>
                          <a:srgbClr val="000000"/>
                        </a:solidFill>
                        <a:effectLst/>
                        <a:latin typeface="Calibri"/>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Times New Roman"/>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85750">
                <a:tc>
                  <a:txBody>
                    <a:bodyPr/>
                    <a:lstStyle/>
                    <a:p>
                      <a:pPr algn="l" fontAlgn="b"/>
                      <a:r>
                        <a:rPr lang="en-US" sz="1800" b="1" i="0" u="none" strike="noStrike" dirty="0">
                          <a:solidFill>
                            <a:srgbClr val="000000"/>
                          </a:solidFill>
                          <a:effectLst/>
                          <a:latin typeface="Times New Roman"/>
                        </a:rPr>
                        <a:t>Correlated with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dirty="0">
                          <a:solidFill>
                            <a:srgbClr val="000000"/>
                          </a:solidFill>
                          <a:effectLst/>
                          <a:latin typeface="Times New Roman"/>
                        </a:rPr>
                        <a:t>Correlations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95275">
                <a:tc>
                  <a:txBody>
                    <a:bodyPr/>
                    <a:lstStyle/>
                    <a:p>
                      <a:pPr algn="l" fontAlgn="ctr"/>
                      <a:r>
                        <a:rPr lang="en-US" sz="1800" b="0" i="0" u="none" strike="noStrike" dirty="0">
                          <a:solidFill>
                            <a:srgbClr val="000000"/>
                          </a:solidFill>
                          <a:effectLst/>
                          <a:latin typeface="Calibri"/>
                        </a:rPr>
                        <a:t>30 Hours/Week of Home Care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a:rPr>
                        <a:t>-0.725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95275">
                <a:tc>
                  <a:txBody>
                    <a:bodyPr/>
                    <a:lstStyle/>
                    <a:p>
                      <a:pPr algn="l" fontAlgn="b"/>
                      <a:endParaRPr lang="en-US" sz="1800" b="0" i="0" u="none" strike="noStrike" dirty="0">
                        <a:solidFill>
                          <a:srgbClr val="000000"/>
                        </a:solidFill>
                        <a:effectLst/>
                        <a:latin typeface="Times New Roman"/>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Times New Roman"/>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181100">
                <a:tc>
                  <a:txBody>
                    <a:bodyPr/>
                    <a:lstStyle/>
                    <a:p>
                      <a:pPr algn="l" fontAlgn="ctr"/>
                      <a:r>
                        <a:rPr lang="en-US" sz="1800" b="0" i="0" u="none" strike="noStrike" dirty="0">
                          <a:solidFill>
                            <a:srgbClr val="000000"/>
                          </a:solidFill>
                          <a:effectLst/>
                          <a:latin typeface="Calibri"/>
                        </a:rPr>
                        <a:t>Percent of Nursing Home Residents with Moderate to Severe Dementia with One or More Potentially Burdensome Transitions at End of Life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a:rPr>
                        <a:t>0.659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3" name="Slide Number Placeholder 2"/>
          <p:cNvSpPr>
            <a:spLocks noGrp="1"/>
          </p:cNvSpPr>
          <p:nvPr>
            <p:ph type="sldNum" sz="quarter" idx="12"/>
          </p:nvPr>
        </p:nvSpPr>
        <p:spPr/>
        <p:txBody>
          <a:bodyPr/>
          <a:lstStyle/>
          <a:p>
            <a:fld id="{08657654-304D-4209-BC80-5E64E24C7B0F}" type="slidenum">
              <a:rPr lang="en-US" smtClean="0"/>
              <a:t>17</a:t>
            </a:fld>
            <a:endParaRPr lang="en-US" dirty="0"/>
          </a:p>
        </p:txBody>
      </p:sp>
      <p:sp>
        <p:nvSpPr>
          <p:cNvPr id="4" name="Title 3"/>
          <p:cNvSpPr>
            <a:spLocks noGrp="1"/>
          </p:cNvSpPr>
          <p:nvPr>
            <p:ph type="title"/>
          </p:nvPr>
        </p:nvSpPr>
        <p:spPr/>
        <p:txBody>
          <a:bodyPr>
            <a:normAutofit fontScale="90000"/>
          </a:bodyPr>
          <a:lstStyle/>
          <a:p>
            <a:r>
              <a:rPr lang="en-US" dirty="0"/>
              <a:t>Cost and Income’s Broad Effects</a:t>
            </a:r>
          </a:p>
        </p:txBody>
      </p:sp>
    </p:spTree>
    <p:extLst>
      <p:ext uri="{BB962C8B-B14F-4D97-AF65-F5344CB8AC3E}">
        <p14:creationId xmlns:p14="http://schemas.microsoft.com/office/powerpoint/2010/main" val="5805013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8657654-304D-4209-BC80-5E64E24C7B0F}" type="slidenum">
              <a:rPr lang="en-US" smtClean="0"/>
              <a:t>18</a:t>
            </a:fld>
            <a:endParaRPr lang="en-US" dirty="0"/>
          </a:p>
        </p:txBody>
      </p:sp>
      <p:sp>
        <p:nvSpPr>
          <p:cNvPr id="4" name="Title 3"/>
          <p:cNvSpPr>
            <a:spLocks noGrp="1"/>
          </p:cNvSpPr>
          <p:nvPr>
            <p:ph type="title"/>
          </p:nvPr>
        </p:nvSpPr>
        <p:spPr/>
        <p:txBody>
          <a:bodyPr>
            <a:normAutofit fontScale="90000"/>
          </a:bodyPr>
          <a:lstStyle/>
          <a:p>
            <a:r>
              <a:rPr lang="en-US" dirty="0"/>
              <a:t>Pressure Sores Make a Difference</a:t>
            </a:r>
          </a:p>
        </p:txBody>
      </p:sp>
      <p:graphicFrame>
        <p:nvGraphicFramePr>
          <p:cNvPr id="5" name="Content Placeholder 4"/>
          <p:cNvGraphicFramePr>
            <a:graphicFrameLocks noGrp="1"/>
          </p:cNvGraphicFramePr>
          <p:nvPr>
            <p:ph idx="1"/>
          </p:nvPr>
        </p:nvGraphicFramePr>
        <p:xfrm>
          <a:off x="1854200" y="1667669"/>
          <a:ext cx="5435600" cy="4152900"/>
        </p:xfrm>
        <a:graphic>
          <a:graphicData uri="http://schemas.openxmlformats.org/drawingml/2006/table">
            <a:tbl>
              <a:tblPr/>
              <a:tblGrid>
                <a:gridCol w="3988645">
                  <a:extLst>
                    <a:ext uri="{9D8B030D-6E8A-4147-A177-3AD203B41FA5}">
                      <a16:colId xmlns:a16="http://schemas.microsoft.com/office/drawing/2014/main" val="20000"/>
                    </a:ext>
                  </a:extLst>
                </a:gridCol>
                <a:gridCol w="1446955">
                  <a:extLst>
                    <a:ext uri="{9D8B030D-6E8A-4147-A177-3AD203B41FA5}">
                      <a16:colId xmlns:a16="http://schemas.microsoft.com/office/drawing/2014/main" val="20001"/>
                    </a:ext>
                  </a:extLst>
                </a:gridCol>
              </a:tblGrid>
              <a:tr h="1200150">
                <a:tc>
                  <a:txBody>
                    <a:bodyPr/>
                    <a:lstStyle/>
                    <a:p>
                      <a:pPr algn="l" fontAlgn="ctr"/>
                      <a:r>
                        <a:rPr lang="en-US" sz="2400" b="0" i="0" u="none" strike="noStrike" dirty="0">
                          <a:solidFill>
                            <a:srgbClr val="000000"/>
                          </a:solidFill>
                          <a:effectLst/>
                          <a:latin typeface="Calibri"/>
                        </a:rPr>
                        <a:t>Percent of High-Risk Nursing Home Residents with Pressure Sores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0"/>
                  </a:ext>
                </a:extLst>
              </a:tr>
              <a:tr h="295275">
                <a:tc>
                  <a:txBody>
                    <a:bodyPr/>
                    <a:lstStyle/>
                    <a:p>
                      <a:pPr algn="l" fontAlgn="b"/>
                      <a:endParaRPr lang="en-US" sz="1800" b="0" i="0" u="none" strike="noStrike" dirty="0">
                        <a:solidFill>
                          <a:srgbClr val="000000"/>
                        </a:solidFill>
                        <a:effectLst/>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95275">
                <a:tc>
                  <a:txBody>
                    <a:bodyPr/>
                    <a:lstStyle/>
                    <a:p>
                      <a:pPr algn="l" fontAlgn="b"/>
                      <a:r>
                        <a:rPr lang="en-US" sz="1800" b="1" i="0" u="none" strike="noStrike" dirty="0">
                          <a:solidFill>
                            <a:srgbClr val="000000"/>
                          </a:solidFill>
                          <a:effectLst/>
                          <a:latin typeface="Calibri"/>
                        </a:rPr>
                        <a:t>Correlated with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dirty="0">
                          <a:solidFill>
                            <a:srgbClr val="000000"/>
                          </a:solidFill>
                          <a:effectLst/>
                          <a:latin typeface="Calibri"/>
                        </a:rPr>
                        <a:t>Correlations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885825">
                <a:tc>
                  <a:txBody>
                    <a:bodyPr/>
                    <a:lstStyle/>
                    <a:p>
                      <a:pPr algn="l" fontAlgn="ctr"/>
                      <a:r>
                        <a:rPr lang="en-US" sz="1800" b="0" i="0" u="none" strike="noStrike" dirty="0">
                          <a:solidFill>
                            <a:srgbClr val="000000"/>
                          </a:solidFill>
                          <a:effectLst/>
                          <a:latin typeface="Calibri"/>
                        </a:rPr>
                        <a:t>Percent of Long-Stay Nursing Home Residents Hospitalized within a Six-Month Period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a:rPr>
                        <a:t>0.648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95275">
                <a:tc>
                  <a:txBody>
                    <a:bodyPr/>
                    <a:lstStyle/>
                    <a:p>
                      <a:pPr algn="l" fontAlgn="b"/>
                      <a:endParaRPr lang="en-US" sz="1800" b="0" i="0" u="none" strike="noStrike" dirty="0">
                        <a:solidFill>
                          <a:srgbClr val="000000"/>
                        </a:solidFill>
                        <a:effectLst/>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181100">
                <a:tc>
                  <a:txBody>
                    <a:bodyPr/>
                    <a:lstStyle/>
                    <a:p>
                      <a:pPr algn="l" fontAlgn="ctr"/>
                      <a:r>
                        <a:rPr lang="en-US" sz="1800" b="0" i="0" u="none" strike="noStrike" dirty="0">
                          <a:solidFill>
                            <a:srgbClr val="000000"/>
                          </a:solidFill>
                          <a:effectLst/>
                          <a:latin typeface="Calibri"/>
                        </a:rPr>
                        <a:t>Percent of Nursing Home Residents with Moderate to Severe Dementia with One or More Potentially Burdensome Transitions at End of Life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a:rPr>
                        <a:t>0.741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648810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8657654-304D-4209-BC80-5E64E24C7B0F}" type="slidenum">
              <a:rPr lang="en-US" smtClean="0"/>
              <a:t>19</a:t>
            </a:fld>
            <a:endParaRPr lang="en-US" dirty="0"/>
          </a:p>
        </p:txBody>
      </p:sp>
      <p:sp>
        <p:nvSpPr>
          <p:cNvPr id="4" name="Title 3"/>
          <p:cNvSpPr>
            <a:spLocks noGrp="1"/>
          </p:cNvSpPr>
          <p:nvPr>
            <p:ph type="title"/>
          </p:nvPr>
        </p:nvSpPr>
        <p:spPr/>
        <p:txBody>
          <a:bodyPr/>
          <a:lstStyle/>
          <a:p>
            <a:r>
              <a:rPr lang="en-US" dirty="0"/>
              <a:t>Access to Housing Alternatives</a:t>
            </a:r>
          </a:p>
        </p:txBody>
      </p:sp>
      <p:graphicFrame>
        <p:nvGraphicFramePr>
          <p:cNvPr id="5" name="Content Placeholder 4"/>
          <p:cNvGraphicFramePr>
            <a:graphicFrameLocks noGrp="1"/>
          </p:cNvGraphicFramePr>
          <p:nvPr>
            <p:ph idx="1"/>
          </p:nvPr>
        </p:nvGraphicFramePr>
        <p:xfrm>
          <a:off x="1854200" y="1815306"/>
          <a:ext cx="5435600" cy="3857625"/>
        </p:xfrm>
        <a:graphic>
          <a:graphicData uri="http://schemas.openxmlformats.org/drawingml/2006/table">
            <a:tbl>
              <a:tblPr/>
              <a:tblGrid>
                <a:gridCol w="3988645">
                  <a:extLst>
                    <a:ext uri="{9D8B030D-6E8A-4147-A177-3AD203B41FA5}">
                      <a16:colId xmlns:a16="http://schemas.microsoft.com/office/drawing/2014/main" val="20000"/>
                    </a:ext>
                  </a:extLst>
                </a:gridCol>
                <a:gridCol w="1446955">
                  <a:extLst>
                    <a:ext uri="{9D8B030D-6E8A-4147-A177-3AD203B41FA5}">
                      <a16:colId xmlns:a16="http://schemas.microsoft.com/office/drawing/2014/main" val="20001"/>
                    </a:ext>
                  </a:extLst>
                </a:gridCol>
              </a:tblGrid>
              <a:tr h="1200150">
                <a:tc>
                  <a:txBody>
                    <a:bodyPr/>
                    <a:lstStyle/>
                    <a:p>
                      <a:pPr algn="l" fontAlgn="ctr"/>
                      <a:r>
                        <a:rPr lang="en-US" sz="2400" b="0" i="0" u="none" strike="noStrike" dirty="0">
                          <a:solidFill>
                            <a:srgbClr val="000000"/>
                          </a:solidFill>
                          <a:effectLst/>
                          <a:latin typeface="Calibri"/>
                        </a:rPr>
                        <a:t>Assisted Living and Residential Care Units per 1,000 Population Age 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10000"/>
                  </a:ext>
                </a:extLst>
              </a:tr>
              <a:tr h="295275">
                <a:tc>
                  <a:txBody>
                    <a:bodyPr/>
                    <a:lstStyle/>
                    <a:p>
                      <a:pPr algn="l" fontAlgn="b"/>
                      <a:endParaRPr lang="en-US" sz="1800" b="0" i="0" u="none" strike="noStrike" dirty="0">
                        <a:solidFill>
                          <a:srgbClr val="000000"/>
                        </a:solidFill>
                        <a:effectLst/>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800" b="0" i="0" u="none" strike="noStrike" dirty="0">
                        <a:solidFill>
                          <a:srgbClr val="000000"/>
                        </a:solidFill>
                        <a:effectLst/>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95275">
                <a:tc>
                  <a:txBody>
                    <a:bodyPr/>
                    <a:lstStyle/>
                    <a:p>
                      <a:pPr algn="l" fontAlgn="b"/>
                      <a:r>
                        <a:rPr lang="en-US" sz="1800" b="1" i="0" u="none" strike="noStrike" dirty="0">
                          <a:solidFill>
                            <a:srgbClr val="000000"/>
                          </a:solidFill>
                          <a:effectLst/>
                          <a:latin typeface="Calibri"/>
                        </a:rPr>
                        <a:t>Correlated with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1" i="0" u="none" strike="noStrike" dirty="0">
                          <a:solidFill>
                            <a:srgbClr val="000000"/>
                          </a:solidFill>
                          <a:effectLst/>
                          <a:latin typeface="Calibri"/>
                        </a:rPr>
                        <a:t>Correlations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885825">
                <a:tc>
                  <a:txBody>
                    <a:bodyPr/>
                    <a:lstStyle/>
                    <a:p>
                      <a:pPr algn="l" fontAlgn="ctr"/>
                      <a:r>
                        <a:rPr lang="en-US" sz="1800" b="0" i="0" u="none" strike="noStrike" dirty="0">
                          <a:solidFill>
                            <a:srgbClr val="000000"/>
                          </a:solidFill>
                          <a:effectLst/>
                          <a:latin typeface="Calibri"/>
                        </a:rPr>
                        <a:t>Percent of Long-Stay Nursing Home Residents Hospitalized within a Six-Month Period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a:rPr>
                        <a:t>-0.605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885825">
                <a:tc>
                  <a:txBody>
                    <a:bodyPr/>
                    <a:lstStyle/>
                    <a:p>
                      <a:pPr algn="l" fontAlgn="b"/>
                      <a:r>
                        <a:rPr lang="en-US" sz="1800" b="0" i="0" u="none" strike="noStrike" dirty="0">
                          <a:solidFill>
                            <a:srgbClr val="000000"/>
                          </a:solidFill>
                          <a:effectLst/>
                          <a:latin typeface="Calibri"/>
                        </a:rPr>
                        <a:t>Percent of Medicaid Aged or with Disabilities LTSS Users First Receiving Services in the Community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a:rPr>
                        <a:t>0.336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95275">
                <a:tc>
                  <a:txBody>
                    <a:bodyPr/>
                    <a:lstStyle/>
                    <a:p>
                      <a:pPr algn="l" fontAlgn="ctr"/>
                      <a:r>
                        <a:rPr lang="en-US" sz="1800" b="0" i="0" u="none" strike="noStrike" dirty="0">
                          <a:solidFill>
                            <a:srgbClr val="000000"/>
                          </a:solidFill>
                          <a:effectLst/>
                          <a:latin typeface="Calibri"/>
                        </a:rPr>
                        <a:t>30 Hours/Week of Home Care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effectLst/>
                          <a:latin typeface="Calibri"/>
                        </a:rPr>
                        <a:t>0.453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851356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109728" indent="0">
              <a:buNone/>
            </a:pPr>
            <a:r>
              <a:rPr lang="en-US" dirty="0"/>
              <a:t>Gain better understanding of factors affecting NF occupancy. Built two models and studied important zero-order correlations.</a:t>
            </a:r>
          </a:p>
          <a:p>
            <a:endParaRPr lang="en-US" dirty="0"/>
          </a:p>
          <a:p>
            <a:pPr marL="514350" indent="-514350">
              <a:buFont typeface="+mj-lt"/>
              <a:buAutoNum type="arabicPeriod"/>
            </a:pPr>
            <a:r>
              <a:rPr lang="en-US" dirty="0"/>
              <a:t>First model is % Medicaid Occupancy in NFs. The percentage of residents whose stay is paid for by Medicaid. </a:t>
            </a:r>
          </a:p>
          <a:p>
            <a:pPr marL="514350" indent="-514350">
              <a:buFont typeface="+mj-lt"/>
              <a:buAutoNum type="arabicPeriod"/>
            </a:pPr>
            <a:endParaRPr lang="en-US" dirty="0"/>
          </a:p>
          <a:p>
            <a:pPr marL="514350" indent="-514350">
              <a:buFont typeface="+mj-lt"/>
              <a:buAutoNum type="arabicPeriod"/>
            </a:pPr>
            <a:r>
              <a:rPr lang="en-US" dirty="0"/>
              <a:t>Second model is nursing facility population as percent of persons aged 75 and older. Why do some states have higher percentages of older persons in NFs?   </a:t>
            </a:r>
          </a:p>
        </p:txBody>
      </p:sp>
      <p:sp>
        <p:nvSpPr>
          <p:cNvPr id="2" name="Title 1"/>
          <p:cNvSpPr>
            <a:spLocks noGrp="1"/>
          </p:cNvSpPr>
          <p:nvPr>
            <p:ph type="title"/>
          </p:nvPr>
        </p:nvSpPr>
        <p:spPr/>
        <p:txBody>
          <a:bodyPr/>
          <a:lstStyle/>
          <a:p>
            <a:r>
              <a:rPr lang="en-US" u="sng" dirty="0"/>
              <a:t>Purpose</a:t>
            </a:r>
          </a:p>
        </p:txBody>
      </p:sp>
      <p:sp>
        <p:nvSpPr>
          <p:cNvPr id="6" name="Slide Number Placeholder 5"/>
          <p:cNvSpPr>
            <a:spLocks noGrp="1"/>
          </p:cNvSpPr>
          <p:nvPr>
            <p:ph type="sldNum" sz="quarter" idx="12"/>
          </p:nvPr>
        </p:nvSpPr>
        <p:spPr>
          <a:solidFill>
            <a:srgbClr val="66CCFF"/>
          </a:solidFill>
        </p:spPr>
        <p:txBody>
          <a:bodyPr/>
          <a:lstStyle/>
          <a:p>
            <a:fld id="{08657654-304D-4209-BC80-5E64E24C7B0F}" type="slidenum">
              <a:rPr lang="en-US" smtClean="0"/>
              <a:t>2</a:t>
            </a:fld>
            <a:endParaRPr lang="en-US" dirty="0"/>
          </a:p>
        </p:txBody>
      </p:sp>
    </p:spTree>
    <p:extLst>
      <p:ext uri="{BB962C8B-B14F-4D97-AF65-F5344CB8AC3E}">
        <p14:creationId xmlns:p14="http://schemas.microsoft.com/office/powerpoint/2010/main" val="5348851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en-US" dirty="0"/>
              <a:t>Six-variable model accounts for 82% of variance in the state NF Medicaid Occupancy % </a:t>
            </a:r>
          </a:p>
          <a:p>
            <a:pPr marL="0" indent="0">
              <a:buNone/>
            </a:pPr>
            <a:r>
              <a:rPr lang="en-US" dirty="0">
                <a:cs typeface="Times New Roman" panose="02020603050405020304" pitchFamily="18" charset="0"/>
              </a:rPr>
              <a:t>Four-variable model accounts for 67% of variance in state NF Population/number of Persons Age 75+</a:t>
            </a:r>
          </a:p>
          <a:p>
            <a:pPr marL="0" indent="0">
              <a:buNone/>
            </a:pPr>
            <a:endParaRPr lang="en-US" dirty="0">
              <a:cs typeface="Times New Roman" panose="02020603050405020304" pitchFamily="18" charset="0"/>
            </a:endParaRPr>
          </a:p>
          <a:p>
            <a:pPr marL="457200" indent="-457200"/>
            <a:r>
              <a:rPr lang="en-US" dirty="0"/>
              <a:t>AARP new Effective Transitions Dimension has internal coherence;</a:t>
            </a:r>
          </a:p>
          <a:p>
            <a:pPr marL="457200" indent="-457200"/>
            <a:r>
              <a:rPr lang="en-US" dirty="0"/>
              <a:t>Aging and Disability Resource Centers have an Impact;</a:t>
            </a:r>
          </a:p>
          <a:p>
            <a:pPr marL="457200" indent="-457200"/>
            <a:r>
              <a:rPr lang="en-US" dirty="0"/>
              <a:t>Cost of services and household Income have broad effect;</a:t>
            </a:r>
          </a:p>
          <a:p>
            <a:pPr marL="457200" indent="-457200"/>
            <a:r>
              <a:rPr lang="en-US" dirty="0"/>
              <a:t>Pressure Sores make a Difference, as does</a:t>
            </a:r>
          </a:p>
          <a:p>
            <a:pPr marL="457200" indent="-457200"/>
            <a:r>
              <a:rPr lang="en-US" dirty="0"/>
              <a:t>Access to Housing Alternatives instead of NF bed </a:t>
            </a:r>
          </a:p>
          <a:p>
            <a:endParaRPr lang="en-US" dirty="0"/>
          </a:p>
        </p:txBody>
      </p:sp>
      <p:sp>
        <p:nvSpPr>
          <p:cNvPr id="2" name="Title 1"/>
          <p:cNvSpPr>
            <a:spLocks noGrp="1"/>
          </p:cNvSpPr>
          <p:nvPr>
            <p:ph type="title"/>
          </p:nvPr>
        </p:nvSpPr>
        <p:spPr/>
        <p:txBody>
          <a:bodyPr/>
          <a:lstStyle/>
          <a:p>
            <a:r>
              <a:rPr lang="en-US" u="sng" dirty="0"/>
              <a:t>Take Aways - Summary</a:t>
            </a:r>
          </a:p>
        </p:txBody>
      </p:sp>
      <p:sp>
        <p:nvSpPr>
          <p:cNvPr id="6" name="Slide Number Placeholder 5"/>
          <p:cNvSpPr>
            <a:spLocks noGrp="1"/>
          </p:cNvSpPr>
          <p:nvPr>
            <p:ph type="sldNum" sz="quarter" idx="12"/>
          </p:nvPr>
        </p:nvSpPr>
        <p:spPr>
          <a:solidFill>
            <a:srgbClr val="66CCFF"/>
          </a:solidFill>
        </p:spPr>
        <p:txBody>
          <a:bodyPr/>
          <a:lstStyle/>
          <a:p>
            <a:fld id="{08657654-304D-4209-BC80-5E64E24C7B0F}" type="slidenum">
              <a:rPr lang="en-US" smtClean="0"/>
              <a:t>20</a:t>
            </a:fld>
            <a:endParaRPr lang="en-US" dirty="0"/>
          </a:p>
        </p:txBody>
      </p:sp>
    </p:spTree>
    <p:extLst>
      <p:ext uri="{BB962C8B-B14F-4D97-AF65-F5344CB8AC3E}">
        <p14:creationId xmlns:p14="http://schemas.microsoft.com/office/powerpoint/2010/main" val="17044259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a:t>AARP Rising Expectations 2014 </a:t>
            </a:r>
            <a:r>
              <a:rPr lang="en-US" dirty="0">
                <a:solidFill>
                  <a:schemeClr val="tx2"/>
                </a:solidFill>
                <a:hlinkClick r:id="rId2"/>
              </a:rPr>
              <a:t>http://www.aarp.org/home-family/caregiving/info-2014/raising-expectations-2014-AARP-ppi-health.html</a:t>
            </a:r>
            <a:endParaRPr lang="en-US" dirty="0">
              <a:solidFill>
                <a:schemeClr val="tx2"/>
              </a:solidFill>
            </a:endParaRPr>
          </a:p>
          <a:p>
            <a:endParaRPr lang="en-US" dirty="0"/>
          </a:p>
          <a:p>
            <a:r>
              <a:rPr lang="en-US" dirty="0"/>
              <a:t>Weiner et. al. Why nursing home utilization rates are declining, </a:t>
            </a:r>
            <a:r>
              <a:rPr lang="en-US" dirty="0">
                <a:hlinkClick r:id="rId3"/>
              </a:rPr>
              <a:t>http://nasuad.org/sites/nasuad/files/hcbs/files/160/7990/SCGNursing.pdf</a:t>
            </a:r>
            <a:endParaRPr lang="en-US" dirty="0"/>
          </a:p>
          <a:p>
            <a:pPr marL="109728" indent="0">
              <a:buNone/>
            </a:pPr>
            <a:r>
              <a:rPr lang="en-US" dirty="0"/>
              <a:t> </a:t>
            </a:r>
          </a:p>
          <a:p>
            <a:r>
              <a:rPr lang="en-US" dirty="0"/>
              <a:t>Hendrickson and Kyzr-Sheeley Determining Nursing Home Eligibility, </a:t>
            </a:r>
            <a:r>
              <a:rPr lang="en-US" dirty="0">
                <a:hlinkClick r:id="rId4"/>
              </a:rPr>
              <a:t>http://nasuad.org/sites/nasuad/files/hcbs/files/137/6814/Nursing_Facility_Level_of_Care_FINAL.pdf</a:t>
            </a:r>
            <a:endParaRPr lang="en-US" dirty="0"/>
          </a:p>
          <a:p>
            <a:endParaRPr lang="en-US" dirty="0"/>
          </a:p>
        </p:txBody>
      </p:sp>
      <p:sp>
        <p:nvSpPr>
          <p:cNvPr id="3" name="Title 2"/>
          <p:cNvSpPr>
            <a:spLocks noGrp="1"/>
          </p:cNvSpPr>
          <p:nvPr>
            <p:ph type="title"/>
          </p:nvPr>
        </p:nvSpPr>
        <p:spPr/>
        <p:txBody>
          <a:bodyPr/>
          <a:lstStyle/>
          <a:p>
            <a:r>
              <a:rPr lang="en-US" dirty="0"/>
              <a:t>References </a:t>
            </a:r>
          </a:p>
        </p:txBody>
      </p:sp>
      <p:sp>
        <p:nvSpPr>
          <p:cNvPr id="6" name="Slide Number Placeholder 5"/>
          <p:cNvSpPr>
            <a:spLocks noGrp="1"/>
          </p:cNvSpPr>
          <p:nvPr>
            <p:ph type="sldNum" sz="quarter" idx="12"/>
          </p:nvPr>
        </p:nvSpPr>
        <p:spPr>
          <a:solidFill>
            <a:srgbClr val="66CCFF"/>
          </a:solidFill>
        </p:spPr>
        <p:txBody>
          <a:bodyPr/>
          <a:lstStyle/>
          <a:p>
            <a:fld id="{08657654-304D-4209-BC80-5E64E24C7B0F}" type="slidenum">
              <a:rPr lang="en-US" smtClean="0"/>
              <a:t>21</a:t>
            </a:fld>
            <a:endParaRPr lang="en-US" dirty="0"/>
          </a:p>
        </p:txBody>
      </p:sp>
    </p:spTree>
    <p:extLst>
      <p:ext uri="{BB962C8B-B14F-4D97-AF65-F5344CB8AC3E}">
        <p14:creationId xmlns:p14="http://schemas.microsoft.com/office/powerpoint/2010/main" val="27489868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endParaRPr lang="en-US" dirty="0"/>
          </a:p>
          <a:p>
            <a:pPr algn="ctr"/>
            <a:r>
              <a:rPr lang="en-US" dirty="0">
                <a:solidFill>
                  <a:schemeClr val="accent1">
                    <a:lumMod val="50000"/>
                  </a:schemeClr>
                </a:solidFill>
                <a:hlinkClick r:id="rId2"/>
              </a:rPr>
              <a:t>Leslie.c.hendrickson@gmail.com</a:t>
            </a:r>
            <a:r>
              <a:rPr lang="en-US" dirty="0">
                <a:solidFill>
                  <a:schemeClr val="accent1">
                    <a:lumMod val="50000"/>
                  </a:schemeClr>
                </a:solidFill>
              </a:rPr>
              <a:t> </a:t>
            </a:r>
          </a:p>
          <a:p>
            <a:endParaRPr lang="en-US" dirty="0"/>
          </a:p>
          <a:p>
            <a:pPr algn="ctr"/>
            <a:r>
              <a:rPr lang="en-US" dirty="0"/>
              <a:t>For copy of Presentation go to http://hendrickson-consulting.com/publications/</a:t>
            </a:r>
          </a:p>
          <a:p>
            <a:pPr algn="ctr"/>
            <a:endParaRPr lang="en-US" dirty="0"/>
          </a:p>
        </p:txBody>
      </p:sp>
      <p:sp>
        <p:nvSpPr>
          <p:cNvPr id="3" name="Title 2"/>
          <p:cNvSpPr>
            <a:spLocks noGrp="1"/>
          </p:cNvSpPr>
          <p:nvPr>
            <p:ph type="title"/>
          </p:nvPr>
        </p:nvSpPr>
        <p:spPr/>
        <p:txBody>
          <a:bodyPr/>
          <a:lstStyle/>
          <a:p>
            <a:r>
              <a:rPr lang="en-US" dirty="0"/>
              <a:t>Contact Information</a:t>
            </a:r>
          </a:p>
        </p:txBody>
      </p:sp>
      <p:sp>
        <p:nvSpPr>
          <p:cNvPr id="6" name="Slide Number Placeholder 5"/>
          <p:cNvSpPr>
            <a:spLocks noGrp="1"/>
          </p:cNvSpPr>
          <p:nvPr>
            <p:ph type="sldNum" sz="quarter" idx="12"/>
          </p:nvPr>
        </p:nvSpPr>
        <p:spPr>
          <a:solidFill>
            <a:srgbClr val="66CCFF"/>
          </a:solidFill>
        </p:spPr>
        <p:txBody>
          <a:bodyPr/>
          <a:lstStyle/>
          <a:p>
            <a:fld id="{90F515AE-23F8-4C31-A319-3DF527B323BE}" type="slidenum">
              <a:rPr lang="en-US" smtClean="0"/>
              <a:t>22</a:t>
            </a:fld>
            <a:endParaRPr lang="en-US" dirty="0"/>
          </a:p>
        </p:txBody>
      </p:sp>
    </p:spTree>
    <p:extLst>
      <p:ext uri="{BB962C8B-B14F-4D97-AF65-F5344CB8AC3E}">
        <p14:creationId xmlns:p14="http://schemas.microsoft.com/office/powerpoint/2010/main" val="24870316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Strictly </a:t>
            </a:r>
            <a:r>
              <a:rPr lang="en-US"/>
              <a:t>speaking this </a:t>
            </a:r>
            <a:r>
              <a:rPr lang="en-US" dirty="0"/>
              <a:t>presentation focuses more on the “specification” of variables than the construction of a model. </a:t>
            </a:r>
          </a:p>
          <a:p>
            <a:endParaRPr lang="en-US" dirty="0"/>
          </a:p>
          <a:p>
            <a:r>
              <a:rPr lang="en-US" dirty="0"/>
              <a:t>Specification is the precursor to model building wherein potential variables are examined for their possible inclusion in a model. </a:t>
            </a:r>
          </a:p>
          <a:p>
            <a:endParaRPr lang="en-US" dirty="0"/>
          </a:p>
          <a:p>
            <a:r>
              <a:rPr lang="en-US" dirty="0"/>
              <a:t>The text of this presentation refers to “models” because it is an easier concept to explain. </a:t>
            </a:r>
          </a:p>
        </p:txBody>
      </p:sp>
      <p:sp>
        <p:nvSpPr>
          <p:cNvPr id="3" name="Slide Number Placeholder 2"/>
          <p:cNvSpPr>
            <a:spLocks noGrp="1"/>
          </p:cNvSpPr>
          <p:nvPr>
            <p:ph type="sldNum" sz="quarter" idx="12"/>
          </p:nvPr>
        </p:nvSpPr>
        <p:spPr/>
        <p:txBody>
          <a:bodyPr/>
          <a:lstStyle/>
          <a:p>
            <a:fld id="{08657654-304D-4209-BC80-5E64E24C7B0F}" type="slidenum">
              <a:rPr lang="en-US" smtClean="0"/>
              <a:t>23</a:t>
            </a:fld>
            <a:endParaRPr lang="en-US" dirty="0"/>
          </a:p>
        </p:txBody>
      </p:sp>
      <p:sp>
        <p:nvSpPr>
          <p:cNvPr id="4" name="Title 3"/>
          <p:cNvSpPr>
            <a:spLocks noGrp="1"/>
          </p:cNvSpPr>
          <p:nvPr>
            <p:ph type="title"/>
          </p:nvPr>
        </p:nvSpPr>
        <p:spPr/>
        <p:txBody>
          <a:bodyPr>
            <a:normAutofit fontScale="90000"/>
          </a:bodyPr>
          <a:lstStyle/>
          <a:p>
            <a:pPr algn="ctr"/>
            <a:r>
              <a:rPr lang="en-US" dirty="0"/>
              <a:t>A Footnote on Specification in Model Building</a:t>
            </a:r>
          </a:p>
        </p:txBody>
      </p:sp>
    </p:spTree>
    <p:extLst>
      <p:ext uri="{BB962C8B-B14F-4D97-AF65-F5344CB8AC3E}">
        <p14:creationId xmlns:p14="http://schemas.microsoft.com/office/powerpoint/2010/main" val="2384144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900" dirty="0"/>
              <a:t>29 variables from AARP Rising Expectations</a:t>
            </a:r>
          </a:p>
          <a:p>
            <a:r>
              <a:rPr lang="en-US" sz="2900" dirty="0"/>
              <a:t>4 variables from OSCAR data</a:t>
            </a:r>
          </a:p>
          <a:p>
            <a:pPr lvl="1"/>
            <a:r>
              <a:rPr lang="en-US" sz="2900" dirty="0"/>
              <a:t>% Medicaid</a:t>
            </a:r>
          </a:p>
          <a:p>
            <a:pPr lvl="1"/>
            <a:r>
              <a:rPr lang="en-US" sz="2900" dirty="0"/>
              <a:t>% Medicare</a:t>
            </a:r>
          </a:p>
          <a:p>
            <a:pPr lvl="1"/>
            <a:r>
              <a:rPr lang="en-US" sz="2900" dirty="0"/>
              <a:t>% State NF occupancy</a:t>
            </a:r>
          </a:p>
          <a:p>
            <a:pPr lvl="1"/>
            <a:r>
              <a:rPr lang="en-US" sz="2900" dirty="0"/>
              <a:t>Total NF population by state</a:t>
            </a:r>
          </a:p>
          <a:p>
            <a:r>
              <a:rPr lang="en-US" sz="2900" dirty="0"/>
              <a:t>9 variables from U.S. Census </a:t>
            </a:r>
          </a:p>
          <a:p>
            <a:r>
              <a:rPr lang="en-US" sz="2900" dirty="0"/>
              <a:t>7 combinations of the above</a:t>
            </a:r>
          </a:p>
        </p:txBody>
      </p:sp>
      <p:sp>
        <p:nvSpPr>
          <p:cNvPr id="2" name="Title 1"/>
          <p:cNvSpPr>
            <a:spLocks noGrp="1"/>
          </p:cNvSpPr>
          <p:nvPr>
            <p:ph type="title"/>
          </p:nvPr>
        </p:nvSpPr>
        <p:spPr/>
        <p:txBody>
          <a:bodyPr/>
          <a:lstStyle/>
          <a:p>
            <a:r>
              <a:rPr lang="en-US" dirty="0"/>
              <a:t>Data Set</a:t>
            </a:r>
          </a:p>
        </p:txBody>
      </p:sp>
      <p:sp>
        <p:nvSpPr>
          <p:cNvPr id="6" name="Slide Number Placeholder 5"/>
          <p:cNvSpPr>
            <a:spLocks noGrp="1"/>
          </p:cNvSpPr>
          <p:nvPr>
            <p:ph type="sldNum" sz="quarter" idx="12"/>
          </p:nvPr>
        </p:nvSpPr>
        <p:spPr>
          <a:solidFill>
            <a:srgbClr val="66CCFF"/>
          </a:solidFill>
        </p:spPr>
        <p:txBody>
          <a:bodyPr/>
          <a:lstStyle/>
          <a:p>
            <a:fld id="{08657654-304D-4209-BC80-5E64E24C7B0F}" type="slidenum">
              <a:rPr lang="en-US" smtClean="0"/>
              <a:t>3</a:t>
            </a:fld>
            <a:endParaRPr lang="en-US" dirty="0"/>
          </a:p>
        </p:txBody>
      </p:sp>
    </p:spTree>
    <p:extLst>
      <p:ext uri="{BB962C8B-B14F-4D97-AF65-F5344CB8AC3E}">
        <p14:creationId xmlns:p14="http://schemas.microsoft.com/office/powerpoint/2010/main" val="1536682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en-US" dirty="0"/>
              <a:t>Six-variable model accounts for 82% of variance in the state NF Medicaid Occupancy % </a:t>
            </a:r>
          </a:p>
          <a:p>
            <a:pPr marL="0" indent="0">
              <a:buNone/>
            </a:pPr>
            <a:r>
              <a:rPr lang="en-US" dirty="0">
                <a:cs typeface="Times New Roman" panose="02020603050405020304" pitchFamily="18" charset="0"/>
              </a:rPr>
              <a:t>Four-variable model accounts for 67% of variance in state NF Population/number of Persons Age 75+</a:t>
            </a:r>
          </a:p>
          <a:p>
            <a:pPr marL="0" indent="0">
              <a:buNone/>
            </a:pPr>
            <a:endParaRPr lang="en-US" dirty="0">
              <a:cs typeface="Times New Roman" panose="02020603050405020304" pitchFamily="18" charset="0"/>
            </a:endParaRPr>
          </a:p>
          <a:p>
            <a:pPr marL="457200" indent="-457200"/>
            <a:r>
              <a:rPr lang="en-US" dirty="0"/>
              <a:t>AARP new Effective Transitions Dimension has internal coherence;</a:t>
            </a:r>
          </a:p>
          <a:p>
            <a:pPr marL="457200" indent="-457200"/>
            <a:r>
              <a:rPr lang="en-US" dirty="0"/>
              <a:t>Aging and Disability Resource Centers have an Impact;</a:t>
            </a:r>
          </a:p>
          <a:p>
            <a:pPr marL="457200" indent="-457200"/>
            <a:r>
              <a:rPr lang="en-US" dirty="0"/>
              <a:t>Cost of services and household Income have broad effect;</a:t>
            </a:r>
          </a:p>
          <a:p>
            <a:pPr marL="457200" indent="-457200"/>
            <a:r>
              <a:rPr lang="en-US" dirty="0"/>
              <a:t>Pressure Sores make a Difference, as does</a:t>
            </a:r>
          </a:p>
          <a:p>
            <a:pPr marL="457200" indent="-457200"/>
            <a:r>
              <a:rPr lang="en-US" dirty="0"/>
              <a:t>Access to Housing Alternatives instead of NF bed </a:t>
            </a:r>
          </a:p>
          <a:p>
            <a:endParaRPr lang="en-US" dirty="0"/>
          </a:p>
        </p:txBody>
      </p:sp>
      <p:sp>
        <p:nvSpPr>
          <p:cNvPr id="2" name="Title 1"/>
          <p:cNvSpPr>
            <a:spLocks noGrp="1"/>
          </p:cNvSpPr>
          <p:nvPr>
            <p:ph type="title"/>
          </p:nvPr>
        </p:nvSpPr>
        <p:spPr/>
        <p:txBody>
          <a:bodyPr/>
          <a:lstStyle/>
          <a:p>
            <a:r>
              <a:rPr lang="en-US" u="sng" dirty="0"/>
              <a:t>Take Aways</a:t>
            </a:r>
          </a:p>
        </p:txBody>
      </p:sp>
      <p:sp>
        <p:nvSpPr>
          <p:cNvPr id="6" name="Slide Number Placeholder 5"/>
          <p:cNvSpPr>
            <a:spLocks noGrp="1"/>
          </p:cNvSpPr>
          <p:nvPr>
            <p:ph type="sldNum" sz="quarter" idx="12"/>
          </p:nvPr>
        </p:nvSpPr>
        <p:spPr>
          <a:solidFill>
            <a:srgbClr val="66CCFF"/>
          </a:solidFill>
        </p:spPr>
        <p:txBody>
          <a:bodyPr/>
          <a:lstStyle/>
          <a:p>
            <a:fld id="{08657654-304D-4209-BC80-5E64E24C7B0F}" type="slidenum">
              <a:rPr lang="en-US" smtClean="0"/>
              <a:t>4</a:t>
            </a:fld>
            <a:endParaRPr lang="en-US" dirty="0"/>
          </a:p>
        </p:txBody>
      </p:sp>
    </p:spTree>
    <p:extLst>
      <p:ext uri="{BB962C8B-B14F-4D97-AF65-F5344CB8AC3E}">
        <p14:creationId xmlns:p14="http://schemas.microsoft.com/office/powerpoint/2010/main" val="100595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b="1" dirty="0"/>
          </a:p>
          <a:p>
            <a:r>
              <a:rPr lang="en-US" dirty="0"/>
              <a:t>Began by thinking that the models would be two different ways to study the effect of level of care definitions. Wrong assumption.</a:t>
            </a:r>
          </a:p>
          <a:p>
            <a:endParaRPr lang="en-US" dirty="0"/>
          </a:p>
          <a:p>
            <a:r>
              <a:rPr lang="en-US" dirty="0"/>
              <a:t>Zero order correlation between Medicaid Occupancy % and NF population/persons aged 75 + is </a:t>
            </a:r>
            <a:r>
              <a:rPr lang="en-US" b="1" dirty="0"/>
              <a:t>-.106</a:t>
            </a:r>
            <a:r>
              <a:rPr lang="en-US" dirty="0"/>
              <a:t>.</a:t>
            </a:r>
          </a:p>
          <a:p>
            <a:endParaRPr lang="en-US" dirty="0"/>
          </a:p>
          <a:p>
            <a:endParaRPr lang="en-US" dirty="0"/>
          </a:p>
        </p:txBody>
      </p:sp>
      <p:sp>
        <p:nvSpPr>
          <p:cNvPr id="2" name="Title 1"/>
          <p:cNvSpPr>
            <a:spLocks noGrp="1"/>
          </p:cNvSpPr>
          <p:nvPr>
            <p:ph type="title"/>
          </p:nvPr>
        </p:nvSpPr>
        <p:spPr/>
        <p:txBody>
          <a:bodyPr>
            <a:normAutofit fontScale="90000"/>
          </a:bodyPr>
          <a:lstStyle/>
          <a:p>
            <a:r>
              <a:rPr lang="en-US" dirty="0"/>
              <a:t>These Two Models Study Different Measures of NF Occupancy </a:t>
            </a:r>
          </a:p>
        </p:txBody>
      </p:sp>
      <p:sp>
        <p:nvSpPr>
          <p:cNvPr id="6" name="Slide Number Placeholder 5"/>
          <p:cNvSpPr>
            <a:spLocks noGrp="1"/>
          </p:cNvSpPr>
          <p:nvPr>
            <p:ph type="sldNum" sz="quarter" idx="12"/>
          </p:nvPr>
        </p:nvSpPr>
        <p:spPr>
          <a:solidFill>
            <a:schemeClr val="accent6">
              <a:lumMod val="60000"/>
              <a:lumOff val="40000"/>
            </a:schemeClr>
          </a:solidFill>
        </p:spPr>
        <p:txBody>
          <a:bodyPr/>
          <a:lstStyle/>
          <a:p>
            <a:fld id="{08657654-304D-4209-BC80-5E64E24C7B0F}" type="slidenum">
              <a:rPr lang="en-US" smtClean="0"/>
              <a:t>5</a:t>
            </a:fld>
            <a:endParaRPr lang="en-US" dirty="0"/>
          </a:p>
        </p:txBody>
      </p:sp>
    </p:spTree>
    <p:extLst>
      <p:ext uri="{BB962C8B-B14F-4D97-AF65-F5344CB8AC3E}">
        <p14:creationId xmlns:p14="http://schemas.microsoft.com/office/powerpoint/2010/main" val="3311753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endParaRPr lang="en-US" dirty="0"/>
          </a:p>
          <a:p>
            <a:pPr marL="137160" indent="0">
              <a:buNone/>
            </a:pPr>
            <a:r>
              <a:rPr lang="en-US" sz="2800" dirty="0"/>
              <a:t>Six-variable model accounts for 82% of variance in the state NF Medicaid Occupancy % </a:t>
            </a:r>
          </a:p>
          <a:p>
            <a:pPr marL="137160" indent="0">
              <a:buNone/>
            </a:pPr>
            <a:endParaRPr lang="en-US" sz="2800" dirty="0"/>
          </a:p>
          <a:p>
            <a:pPr marL="137160" indent="0">
              <a:buNone/>
            </a:pPr>
            <a:r>
              <a:rPr lang="en-US" sz="2800" dirty="0"/>
              <a:t>1. Two collinear measures of nursing home cost. </a:t>
            </a:r>
            <a:r>
              <a:rPr lang="en-US" sz="2800" dirty="0">
                <a:cs typeface="Lucida Sans Unicode" panose="020B0602030504020204" pitchFamily="34" charset="0"/>
              </a:rPr>
              <a:t>NF cost as % of household income age 65+ (.369) and NF private room cost (.422) Both positively </a:t>
            </a:r>
            <a:r>
              <a:rPr lang="en-US" sz="2800" dirty="0"/>
              <a:t>correlated with Medicaid occupancy possibly because you spend down faster in higher cost states. </a:t>
            </a:r>
          </a:p>
          <a:p>
            <a:pPr marL="109728" indent="0">
              <a:buNone/>
            </a:pPr>
            <a:endParaRPr lang="en-US" dirty="0"/>
          </a:p>
          <a:p>
            <a:pPr marL="109728" indent="0">
              <a:buNone/>
            </a:pPr>
            <a:endParaRPr lang="en-US" sz="2800" dirty="0"/>
          </a:p>
        </p:txBody>
      </p:sp>
      <p:sp>
        <p:nvSpPr>
          <p:cNvPr id="2" name="Title 1"/>
          <p:cNvSpPr>
            <a:spLocks noGrp="1"/>
          </p:cNvSpPr>
          <p:nvPr>
            <p:ph type="title"/>
          </p:nvPr>
        </p:nvSpPr>
        <p:spPr/>
        <p:txBody>
          <a:bodyPr>
            <a:normAutofit fontScale="90000"/>
          </a:bodyPr>
          <a:lstStyle/>
          <a:p>
            <a:r>
              <a:rPr lang="en-US" dirty="0"/>
              <a:t>Medicaid Occupancy % Model</a:t>
            </a:r>
            <a:br>
              <a:rPr lang="en-US" dirty="0"/>
            </a:br>
            <a:r>
              <a:rPr lang="en-US" dirty="0"/>
              <a:t> Analysis</a:t>
            </a:r>
          </a:p>
        </p:txBody>
      </p:sp>
      <p:sp>
        <p:nvSpPr>
          <p:cNvPr id="6" name="Slide Number Placeholder 5"/>
          <p:cNvSpPr>
            <a:spLocks noGrp="1"/>
          </p:cNvSpPr>
          <p:nvPr>
            <p:ph type="sldNum" sz="quarter" idx="12"/>
          </p:nvPr>
        </p:nvSpPr>
        <p:spPr>
          <a:solidFill>
            <a:srgbClr val="66CCFF"/>
          </a:solidFill>
        </p:spPr>
        <p:txBody>
          <a:bodyPr/>
          <a:lstStyle/>
          <a:p>
            <a:fld id="{08657654-304D-4209-BC80-5E64E24C7B0F}" type="slidenum">
              <a:rPr lang="en-US" smtClean="0"/>
              <a:t>6</a:t>
            </a:fld>
            <a:endParaRPr lang="en-US" dirty="0"/>
          </a:p>
        </p:txBody>
      </p:sp>
    </p:spTree>
    <p:extLst>
      <p:ext uri="{BB962C8B-B14F-4D97-AF65-F5344CB8AC3E}">
        <p14:creationId xmlns:p14="http://schemas.microsoft.com/office/powerpoint/2010/main" val="1260323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buNone/>
            </a:pPr>
            <a:r>
              <a:rPr lang="en-US" sz="2400" dirty="0"/>
              <a:t>2. Home health aides per 1000 age 65+ positively correlated with Medicaid occupancy (.377). Tendency for more home health aides in larger states with higher income and more public assistance. Home health aides per 1000 positively correlated with:</a:t>
            </a:r>
          </a:p>
          <a:p>
            <a:pPr marL="109728" indent="0">
              <a:buNone/>
            </a:pPr>
            <a:endParaRPr lang="en-US" sz="2400" dirty="0"/>
          </a:p>
          <a:p>
            <a:r>
              <a:rPr lang="en-US" sz="2400" dirty="0"/>
              <a:t> % of adults with disability below 250% FPL receiving assistance </a:t>
            </a:r>
            <a:r>
              <a:rPr lang="en-US" sz="2400" b="1" dirty="0"/>
              <a:t>(.430</a:t>
            </a:r>
            <a:r>
              <a:rPr lang="en-US" sz="2400" dirty="0"/>
              <a:t>);  </a:t>
            </a:r>
          </a:p>
          <a:p>
            <a:r>
              <a:rPr lang="en-US" sz="2400" dirty="0"/>
              <a:t>Medicaid LTSS use (</a:t>
            </a:r>
            <a:r>
              <a:rPr lang="en-US" sz="2400" b="1" dirty="0"/>
              <a:t>.687</a:t>
            </a:r>
            <a:r>
              <a:rPr lang="en-US" sz="2400" dirty="0"/>
              <a:t>); </a:t>
            </a:r>
          </a:p>
          <a:p>
            <a:r>
              <a:rPr lang="en-US" sz="2400" dirty="0"/>
              <a:t>Total number of persons age 65+ </a:t>
            </a:r>
            <a:r>
              <a:rPr lang="en-US" sz="2400" b="1" dirty="0"/>
              <a:t>(.304</a:t>
            </a:r>
            <a:r>
              <a:rPr lang="en-US" sz="2400" dirty="0"/>
              <a:t>) and 75+ </a:t>
            </a:r>
            <a:r>
              <a:rPr lang="en-US" sz="2400" b="1" dirty="0"/>
              <a:t>(.301</a:t>
            </a:r>
            <a:r>
              <a:rPr lang="en-US" sz="2400" dirty="0"/>
              <a:t>), and</a:t>
            </a:r>
          </a:p>
          <a:p>
            <a:r>
              <a:rPr lang="en-US" sz="2400" dirty="0"/>
              <a:t>Total population in state (</a:t>
            </a:r>
            <a:r>
              <a:rPr lang="en-US" sz="2400" b="1" dirty="0"/>
              <a:t>.356</a:t>
            </a:r>
            <a:r>
              <a:rPr lang="en-US" sz="2400" dirty="0"/>
              <a:t>). </a:t>
            </a:r>
          </a:p>
          <a:p>
            <a:pPr marL="109728" indent="0">
              <a:buNone/>
            </a:pPr>
            <a:endParaRPr lang="en-US" sz="2400" dirty="0"/>
          </a:p>
          <a:p>
            <a:endParaRPr lang="en-US" dirty="0"/>
          </a:p>
        </p:txBody>
      </p:sp>
      <p:sp>
        <p:nvSpPr>
          <p:cNvPr id="3" name="Slide Number Placeholder 2"/>
          <p:cNvSpPr>
            <a:spLocks noGrp="1"/>
          </p:cNvSpPr>
          <p:nvPr>
            <p:ph type="sldNum" sz="quarter" idx="12"/>
          </p:nvPr>
        </p:nvSpPr>
        <p:spPr/>
        <p:txBody>
          <a:bodyPr/>
          <a:lstStyle/>
          <a:p>
            <a:fld id="{08657654-304D-4209-BC80-5E64E24C7B0F}" type="slidenum">
              <a:rPr lang="en-US" smtClean="0"/>
              <a:t>7</a:t>
            </a:fld>
            <a:endParaRPr lang="en-US" dirty="0"/>
          </a:p>
        </p:txBody>
      </p:sp>
      <p:sp>
        <p:nvSpPr>
          <p:cNvPr id="4" name="Title 3"/>
          <p:cNvSpPr>
            <a:spLocks noGrp="1"/>
          </p:cNvSpPr>
          <p:nvPr>
            <p:ph type="title"/>
          </p:nvPr>
        </p:nvSpPr>
        <p:spPr/>
        <p:txBody>
          <a:bodyPr>
            <a:normAutofit fontScale="90000"/>
          </a:bodyPr>
          <a:lstStyle/>
          <a:p>
            <a:r>
              <a:rPr lang="en-US" dirty="0"/>
              <a:t>Medicaid Occupancy % Model</a:t>
            </a:r>
            <a:br>
              <a:rPr lang="en-US" dirty="0"/>
            </a:br>
            <a:r>
              <a:rPr lang="en-US" dirty="0"/>
              <a:t> Analysis</a:t>
            </a:r>
          </a:p>
        </p:txBody>
      </p:sp>
    </p:spTree>
    <p:extLst>
      <p:ext uri="{BB962C8B-B14F-4D97-AF65-F5344CB8AC3E}">
        <p14:creationId xmlns:p14="http://schemas.microsoft.com/office/powerpoint/2010/main" val="16300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09728" indent="0">
              <a:buNone/>
            </a:pPr>
            <a:r>
              <a:rPr lang="en-US" dirty="0"/>
              <a:t>3. States with higher rates of employment of persons with disabilities have lower Medicaid NF occupancy, (-</a:t>
            </a:r>
            <a:r>
              <a:rPr lang="en-US" b="1" dirty="0"/>
              <a:t>.394</a:t>
            </a:r>
            <a:r>
              <a:rPr lang="en-US" dirty="0"/>
              <a:t>)</a:t>
            </a:r>
          </a:p>
          <a:p>
            <a:pPr marL="109728" indent="0">
              <a:buNone/>
            </a:pPr>
            <a:endParaRPr lang="en-US" dirty="0"/>
          </a:p>
          <a:p>
            <a:pPr marL="109728" indent="0">
              <a:buNone/>
            </a:pPr>
            <a:r>
              <a:rPr lang="en-US" dirty="0"/>
              <a:t>4. % of home health admissions to hospital positively correlated (.418) with high rates of Medicaid NF occupancy. Assume persons go from hospital to NFs. Any process that sends persons to hospitals will be correlated with NF occupancy.</a:t>
            </a:r>
          </a:p>
          <a:p>
            <a:endParaRPr lang="en-US" dirty="0"/>
          </a:p>
        </p:txBody>
      </p:sp>
      <p:sp>
        <p:nvSpPr>
          <p:cNvPr id="2" name="Title 1"/>
          <p:cNvSpPr>
            <a:spLocks noGrp="1"/>
          </p:cNvSpPr>
          <p:nvPr>
            <p:ph type="title"/>
          </p:nvPr>
        </p:nvSpPr>
        <p:spPr/>
        <p:txBody>
          <a:bodyPr>
            <a:normAutofit fontScale="90000"/>
          </a:bodyPr>
          <a:lstStyle/>
          <a:p>
            <a:r>
              <a:rPr lang="en-US" dirty="0"/>
              <a:t>Medicaid Occupancy Model %</a:t>
            </a:r>
            <a:br>
              <a:rPr lang="en-US" dirty="0"/>
            </a:br>
            <a:r>
              <a:rPr lang="en-US" dirty="0"/>
              <a:t> Analysis</a:t>
            </a:r>
          </a:p>
        </p:txBody>
      </p:sp>
      <p:sp>
        <p:nvSpPr>
          <p:cNvPr id="6" name="Slide Number Placeholder 5"/>
          <p:cNvSpPr>
            <a:spLocks noGrp="1"/>
          </p:cNvSpPr>
          <p:nvPr>
            <p:ph type="sldNum" sz="quarter" idx="12"/>
          </p:nvPr>
        </p:nvSpPr>
        <p:spPr>
          <a:solidFill>
            <a:srgbClr val="66CCFF"/>
          </a:solidFill>
        </p:spPr>
        <p:txBody>
          <a:bodyPr/>
          <a:lstStyle/>
          <a:p>
            <a:fld id="{08657654-304D-4209-BC80-5E64E24C7B0F}" type="slidenum">
              <a:rPr lang="en-US" smtClean="0"/>
              <a:t>8</a:t>
            </a:fld>
            <a:endParaRPr lang="en-US" dirty="0"/>
          </a:p>
        </p:txBody>
      </p:sp>
    </p:spTree>
    <p:extLst>
      <p:ext uri="{BB962C8B-B14F-4D97-AF65-F5344CB8AC3E}">
        <p14:creationId xmlns:p14="http://schemas.microsoft.com/office/powerpoint/2010/main" val="2669088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143000"/>
            <a:ext cx="8229600" cy="5029200"/>
          </a:xfrm>
        </p:spPr>
        <p:txBody>
          <a:bodyPr>
            <a:normAutofit/>
          </a:bodyPr>
          <a:lstStyle/>
          <a:p>
            <a:pPr marL="342900" lvl="1" indent="-342900">
              <a:buFont typeface="Arial" panose="020B0604020202020204" pitchFamily="34" charset="0"/>
              <a:buChar char="•"/>
            </a:pPr>
            <a:endParaRPr lang="en-US" dirty="0"/>
          </a:p>
          <a:p>
            <a:pPr marL="0" lvl="1" indent="0">
              <a:buNone/>
            </a:pPr>
            <a:r>
              <a:rPr lang="en-US" sz="2400" dirty="0"/>
              <a:t>5. Percent below poverty age 18+ positively correlated (.375) with Medicaid NF occupancy %. </a:t>
            </a:r>
          </a:p>
          <a:p>
            <a:pPr marL="0" lvl="1" indent="0">
              <a:buNone/>
            </a:pPr>
            <a:endParaRPr lang="en-US" sz="2400" dirty="0"/>
          </a:p>
          <a:p>
            <a:pPr marL="0" lvl="1" indent="0">
              <a:buNone/>
            </a:pPr>
            <a:r>
              <a:rPr lang="en-US" sz="2400" dirty="0"/>
              <a:t>6. Percent rural and age 65+. Negatively correlated with Medicaid NF occupancy %, (-.543).  Less use of public assistance among rural and old. NF also less expensive  (</a:t>
            </a:r>
            <a:r>
              <a:rPr lang="en-US" sz="2400" b="1" dirty="0"/>
              <a:t>-.387</a:t>
            </a:r>
            <a:r>
              <a:rPr lang="en-US" sz="2400" dirty="0"/>
              <a:t>) in rural areas.</a:t>
            </a:r>
          </a:p>
          <a:p>
            <a:pPr marL="0" lvl="1" indent="0">
              <a:buNone/>
            </a:pPr>
            <a:endParaRPr lang="en-US" sz="2400" dirty="0"/>
          </a:p>
          <a:p>
            <a:pPr marL="0" lvl="1" indent="0">
              <a:buNone/>
            </a:pPr>
            <a:r>
              <a:rPr lang="en-US" sz="2400" dirty="0"/>
              <a:t>Assisted Living and Residential units per 1000 Age 65+ almost made model. Negatively correlated with Medicaid NF occupancy % </a:t>
            </a:r>
            <a:r>
              <a:rPr lang="en-US" sz="2400" b="1" dirty="0"/>
              <a:t>(-.410</a:t>
            </a:r>
            <a:r>
              <a:rPr lang="en-US" sz="2400" dirty="0"/>
              <a:t>) indicating alternative housing with services has impact.</a:t>
            </a:r>
          </a:p>
          <a:p>
            <a:endParaRPr lang="en-US" dirty="0"/>
          </a:p>
        </p:txBody>
      </p:sp>
      <p:sp>
        <p:nvSpPr>
          <p:cNvPr id="2" name="Title 1"/>
          <p:cNvSpPr>
            <a:spLocks noGrp="1"/>
          </p:cNvSpPr>
          <p:nvPr>
            <p:ph type="title"/>
          </p:nvPr>
        </p:nvSpPr>
        <p:spPr>
          <a:xfrm>
            <a:off x="457200" y="22412"/>
            <a:ext cx="8229600" cy="1143000"/>
          </a:xfrm>
        </p:spPr>
        <p:txBody>
          <a:bodyPr>
            <a:normAutofit fontScale="90000"/>
          </a:bodyPr>
          <a:lstStyle/>
          <a:p>
            <a:r>
              <a:rPr lang="en-US" dirty="0"/>
              <a:t>Medicaid Occupancy % Model  Analysis</a:t>
            </a:r>
          </a:p>
        </p:txBody>
      </p:sp>
      <p:sp>
        <p:nvSpPr>
          <p:cNvPr id="6" name="Slide Number Placeholder 5"/>
          <p:cNvSpPr>
            <a:spLocks noGrp="1"/>
          </p:cNvSpPr>
          <p:nvPr>
            <p:ph type="sldNum" sz="quarter" idx="12"/>
          </p:nvPr>
        </p:nvSpPr>
        <p:spPr>
          <a:solidFill>
            <a:srgbClr val="66CCFF"/>
          </a:solidFill>
        </p:spPr>
        <p:txBody>
          <a:bodyPr/>
          <a:lstStyle/>
          <a:p>
            <a:fld id="{08657654-304D-4209-BC80-5E64E24C7B0F}" type="slidenum">
              <a:rPr lang="en-US" smtClean="0"/>
              <a:t>9</a:t>
            </a:fld>
            <a:endParaRPr lang="en-US" dirty="0"/>
          </a:p>
        </p:txBody>
      </p:sp>
    </p:spTree>
    <p:extLst>
      <p:ext uri="{BB962C8B-B14F-4D97-AF65-F5344CB8AC3E}">
        <p14:creationId xmlns:p14="http://schemas.microsoft.com/office/powerpoint/2010/main" val="34682270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1311</TotalTime>
  <Words>1343</Words>
  <Application>Microsoft Office PowerPoint</Application>
  <PresentationFormat>On-screen Show (4:3)</PresentationFormat>
  <Paragraphs>165</Paragraphs>
  <Slides>23</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Arial</vt:lpstr>
      <vt:lpstr>Calibri</vt:lpstr>
      <vt:lpstr>Lucida Sans Unicode</vt:lpstr>
      <vt:lpstr>Tahoma</vt:lpstr>
      <vt:lpstr>Times New Roman</vt:lpstr>
      <vt:lpstr>Verdana</vt:lpstr>
      <vt:lpstr>Wingdings 2</vt:lpstr>
      <vt:lpstr>Wingdings 3</vt:lpstr>
      <vt:lpstr>Concourse</vt:lpstr>
      <vt:lpstr>Correlates of Nursing Facility Occupancy</vt:lpstr>
      <vt:lpstr>Purpose</vt:lpstr>
      <vt:lpstr>Data Set</vt:lpstr>
      <vt:lpstr>Take Aways</vt:lpstr>
      <vt:lpstr>These Two Models Study Different Measures of NF Occupancy </vt:lpstr>
      <vt:lpstr>Medicaid Occupancy % Model  Analysis</vt:lpstr>
      <vt:lpstr>Medicaid Occupancy % Model  Analysis</vt:lpstr>
      <vt:lpstr>Medicaid Occupancy Model %  Analysis</vt:lpstr>
      <vt:lpstr>Medicaid Occupancy % Model  Analysis</vt:lpstr>
      <vt:lpstr>NF Population Model Analysis</vt:lpstr>
      <vt:lpstr>NF Population Model  Analysis</vt:lpstr>
      <vt:lpstr>NF Population Model  Analysis</vt:lpstr>
      <vt:lpstr>Zero Order Correlations</vt:lpstr>
      <vt:lpstr>AARP Successful in its New Effective Transitions Dimension</vt:lpstr>
      <vt:lpstr>PowerPoint Presentation</vt:lpstr>
      <vt:lpstr> Importance of Aging and Disability Resource Centers </vt:lpstr>
      <vt:lpstr>Cost and Income’s Broad Effects</vt:lpstr>
      <vt:lpstr>Pressure Sores Make a Difference</vt:lpstr>
      <vt:lpstr>Access to Housing Alternatives</vt:lpstr>
      <vt:lpstr>Take Aways - Summary</vt:lpstr>
      <vt:lpstr>References </vt:lpstr>
      <vt:lpstr>Contact Information</vt:lpstr>
      <vt:lpstr>A Footnote on Specification in Model Building</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Correlates of Medicaid Nursing Facility Occupancy Rate</dc:title>
  <dc:creator>Cissyleslie</dc:creator>
  <cp:lastModifiedBy>Leslie Hendrickson</cp:lastModifiedBy>
  <cp:revision>96</cp:revision>
  <cp:lastPrinted>2014-09-12T21:39:49Z</cp:lastPrinted>
  <dcterms:created xsi:type="dcterms:W3CDTF">2014-07-17T14:25:25Z</dcterms:created>
  <dcterms:modified xsi:type="dcterms:W3CDTF">2020-02-04T00:12:21Z</dcterms:modified>
</cp:coreProperties>
</file>