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91" r:id="rId3"/>
    <p:sldId id="305" r:id="rId4"/>
    <p:sldId id="306" r:id="rId5"/>
    <p:sldId id="273" r:id="rId6"/>
    <p:sldId id="281" r:id="rId7"/>
    <p:sldId id="287" r:id="rId8"/>
    <p:sldId id="282" r:id="rId9"/>
    <p:sldId id="283" r:id="rId10"/>
    <p:sldId id="304" r:id="rId11"/>
    <p:sldId id="284" r:id="rId12"/>
    <p:sldId id="285" r:id="rId13"/>
    <p:sldId id="288" r:id="rId14"/>
    <p:sldId id="289" r:id="rId15"/>
    <p:sldId id="312" r:id="rId16"/>
    <p:sldId id="286" r:id="rId17"/>
    <p:sldId id="292" r:id="rId18"/>
    <p:sldId id="293" r:id="rId19"/>
    <p:sldId id="311" r:id="rId20"/>
    <p:sldId id="295" r:id="rId21"/>
    <p:sldId id="296" r:id="rId22"/>
    <p:sldId id="297" r:id="rId23"/>
    <p:sldId id="309" r:id="rId24"/>
    <p:sldId id="308" r:id="rId25"/>
    <p:sldId id="310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en, Jennifer" initials="LJ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19" autoAdjust="0"/>
  </p:normalViewPr>
  <p:slideViewPr>
    <p:cSldViewPr snapToGrid="0">
      <p:cViewPr>
        <p:scale>
          <a:sx n="108" d="100"/>
          <a:sy n="108" d="100"/>
        </p:scale>
        <p:origin x="-160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rebuchet MS" panose="020B0603020202020204" pitchFamily="34" charset="0"/>
              </a:rPr>
              <a:t>Colorado Home Care </a:t>
            </a:r>
            <a:r>
              <a:rPr lang="en-US" dirty="0" smtClean="0">
                <a:latin typeface="Trebuchet MS" panose="020B0603020202020204" pitchFamily="34" charset="0"/>
              </a:rPr>
              <a:t>Agencies</a:t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dirty="0" smtClean="0">
                <a:latin typeface="Trebuchet MS" panose="020B0603020202020204" pitchFamily="34" charset="0"/>
              </a:rPr>
              <a:t>January </a:t>
            </a:r>
            <a:r>
              <a:rPr lang="en-US" dirty="0">
                <a:latin typeface="Trebuchet MS" panose="020B0603020202020204" pitchFamily="34" charset="0"/>
              </a:rPr>
              <a:t>2015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Colorado Home Care Agencies - January 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</c:extLst>
            </c:dLbl>
            <c:dLbl>
              <c:idx val="1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</c:extLst>
            </c:dLbl>
            <c:dLbl>
              <c:idx val="2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</c:extLst>
            </c:dLbl>
            <c:dLbl>
              <c:idx val="3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schemeClr val="lt1"/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Medicare/Medicaid License</c:v>
                </c:pt>
                <c:pt idx="1">
                  <c:v>HHA Medical License Only</c:v>
                </c:pt>
                <c:pt idx="2">
                  <c:v>HCA Non-Medical License Only</c:v>
                </c:pt>
                <c:pt idx="3">
                  <c:v>HCA certified Personal Care Homemaker</c:v>
                </c:pt>
                <c:pt idx="4">
                  <c:v>HCA certified In-Home Support Services</c:v>
                </c:pt>
                <c:pt idx="5">
                  <c:v>HCA certified Intellectual/Developmental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180</c:v>
                </c:pt>
                <c:pt idx="1">
                  <c:v>83</c:v>
                </c:pt>
                <c:pt idx="2">
                  <c:v>122</c:v>
                </c:pt>
                <c:pt idx="3">
                  <c:v>201</c:v>
                </c:pt>
                <c:pt idx="4">
                  <c:v>26</c:v>
                </c:pt>
                <c:pt idx="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ln>
                  <a:noFill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843133221847761"/>
          <c:y val="0.22857455708661417"/>
          <c:w val="0.31906864247276451"/>
          <c:h val="0.6548976377952755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ln>
                <a:noFill/>
              </a:ln>
              <a:solidFill>
                <a:schemeClr val="dk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bg1">
          <a:lumMod val="6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en-US" baseline="0" dirty="0">
                <a:latin typeface="Trebuchet MS" panose="020B0603020202020204" pitchFamily="34" charset="0"/>
              </a:rPr>
              <a:t>Colorado Hospices</a:t>
            </a:r>
            <a:br>
              <a:rPr lang="en-US" baseline="0" dirty="0">
                <a:latin typeface="Trebuchet MS" panose="020B0603020202020204" pitchFamily="34" charset="0"/>
              </a:rPr>
            </a:br>
            <a:r>
              <a:rPr lang="en-US" baseline="0" dirty="0">
                <a:latin typeface="Trebuchet MS" panose="020B0603020202020204" pitchFamily="34" charset="0"/>
              </a:rPr>
              <a:t>May 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Colorado Hospices - May 2015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solidFill>
                  <a:schemeClr val="lt1"/>
                </a:solidFill>
                <a:ln w="1270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/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dk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Medicare Certified Hospice</c:v>
                </c:pt>
                <c:pt idx="1">
                  <c:v>Not Medicare Certified Hospice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63</c:v>
                </c:pt>
                <c:pt idx="1">
                  <c:v>22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44515944959419"/>
          <c:y val="0.33520510758636329"/>
          <c:w val="0.28110230018018129"/>
          <c:h val="0.221872170022612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bg1">
          <a:lumMod val="6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7/25/2015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7/25/2015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>
                <a:solidFill>
                  <a:srgbClr val="404040"/>
                </a:solidFill>
              </a:rPr>
              <a:pPr/>
              <a:t>1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0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>
                <a:solidFill>
                  <a:srgbClr val="404040"/>
                </a:solidFill>
              </a:rPr>
              <a:pPr/>
              <a:t>25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1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1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33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As of January 2015, Colorado had approximately 650 licensed home care agencies:</a:t>
            </a:r>
          </a:p>
          <a:p>
            <a:pPr indent="-225425">
              <a:spcBef>
                <a:spcPts val="1000"/>
              </a:spcBef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200" dirty="0" smtClean="0">
                <a:solidFill>
                  <a:schemeClr val="bg1"/>
                </a:solidFill>
              </a:rPr>
              <a:t>180 Licensed for Medicare and Medicaid</a:t>
            </a:r>
          </a:p>
          <a:p>
            <a:pPr indent="-225425">
              <a:spcBef>
                <a:spcPts val="1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    83 HHA medical license only</a:t>
            </a:r>
          </a:p>
          <a:p>
            <a:pPr indent="-225425">
              <a:spcBef>
                <a:spcPts val="1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  122 HCA non-medical license only</a:t>
            </a:r>
          </a:p>
          <a:p>
            <a:pPr indent="-225425">
              <a:spcBef>
                <a:spcPts val="1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  201 HCA certified Personal Care Homemaker</a:t>
            </a:r>
          </a:p>
          <a:p>
            <a:pPr indent="-225425">
              <a:spcBef>
                <a:spcPts val="1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    26 HCA certified In-Home Support Services </a:t>
            </a:r>
          </a:p>
          <a:p>
            <a:pPr indent="-225425">
              <a:spcBef>
                <a:spcPts val="1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    36 HCA certified Intellectual/Developmental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4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8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1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52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6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8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C23E7-0A2C-47E2-A806-B08819572C00}" type="datetime1">
              <a:rPr lang="en-US" smtClean="0"/>
              <a:t>7/25/2015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3A6E-D391-4FE8-B131-F6A65AE01A07}" type="datetime1">
              <a:rPr lang="en-US" smtClean="0"/>
              <a:t>7/25/2015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6B34-7D48-477E-B3CF-7BE7ABC1C74B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EAD-06A0-4695-84B6-54ABB3851F63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397000"/>
            <a:ext cx="8060267" cy="4632581"/>
          </a:xfrm>
        </p:spPr>
        <p:txBody>
          <a:bodyPr/>
          <a:lstStyle>
            <a:lvl1pPr marL="347663" indent="-314325">
              <a:lnSpc>
                <a:spcPct val="100000"/>
              </a:lnSpc>
              <a:spcBef>
                <a:spcPts val="1200"/>
              </a:spcBef>
              <a:buSzPct val="9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914400" indent="-338138">
              <a:lnSpc>
                <a:spcPct val="10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62063" indent="-231775">
              <a:lnSpc>
                <a:spcPct val="100000"/>
              </a:lnSpc>
              <a:spcBef>
                <a:spcPts val="1200"/>
              </a:spcBef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30188">
              <a:lnSpc>
                <a:spcPct val="100000"/>
              </a:lnSpc>
              <a:spcBef>
                <a:spcPts val="1200"/>
              </a:spcBef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947863" indent="-230188">
              <a:lnSpc>
                <a:spcPct val="100000"/>
              </a:lnSpc>
              <a:spcBef>
                <a:spcPts val="1200"/>
              </a:spcBef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55693"/>
            <a:ext cx="8060267" cy="794173"/>
          </a:xfrm>
        </p:spPr>
        <p:txBody>
          <a:bodyPr anchor="ctr">
            <a:noAutofit/>
          </a:bodyPr>
          <a:lstStyle>
            <a:lvl1pPr algn="ctr">
              <a:defRPr sz="4000" b="1" i="1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BC29-4737-4DB4-922C-CF5BBB583F93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6167" y="6246368"/>
            <a:ext cx="480060" cy="237744"/>
          </a:xfrm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5755-548D-490A-A0F7-0D5C11D24E5C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A6DEA1-1FBD-4CB7-9F69-4BB201A60B0A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BFB7-7886-4382-B1EE-83ADB7C56F3F}" type="datetime1">
              <a:rPr lang="en-US" smtClean="0"/>
              <a:t>7/25/2015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AB2-B39F-42B4-A6E1-07BF27809F0C}" type="datetime1">
              <a:rPr lang="en-US" smtClean="0"/>
              <a:t>7/25/2015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1C62-4E16-46CB-9AF7-8070CC2E9C1E}" type="datetime1">
              <a:rPr lang="en-US" smtClean="0"/>
              <a:t>7/25/2015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38408-684A-43A3-A792-6E2FB426D582}" type="datetime1">
              <a:rPr lang="en-US" smtClean="0"/>
              <a:t>7/25/2015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A702-8C69-421D-B8A3-E633F82D777C}" type="datetime1">
              <a:rPr lang="en-US" smtClean="0"/>
              <a:t>7/25/2015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fld id="{ADB3B512-E3EB-4EEE-BA24-1D9672B26A8C}" type="datetime1">
              <a:rPr lang="en-US" smtClean="0"/>
              <a:t>7/25/2015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55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tx2"/>
        </a:buClr>
        <a:buSzPct val="100000"/>
        <a:buFont typeface="Arial" pitchFamily="34" charset="0"/>
        <a:buChar char="▪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SzPct val="100000"/>
        <a:buFont typeface="Arial" pitchFamily="34" charset="0"/>
        <a:buChar char="▪"/>
        <a:defRPr sz="135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gov/hcpf/long-term-services-and-supports-train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monkey.com/r/FLSAWebina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whd/regs/compliance/whdfs25.pdf" TargetMode="External"/><Relationship Id="rId2" Type="http://schemas.openxmlformats.org/officeDocument/2006/relationships/hyperlink" Target="http://www.dol.gov/whd/homecare/finalrul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l.gov/opa/media/press/eta/ETA20141708.htm" TargetMode="External"/><Relationship Id="rId5" Type="http://schemas.openxmlformats.org/officeDocument/2006/relationships/hyperlink" Target="http://www.dol.gov/whd/homecare/qa.htm" TargetMode="External"/><Relationship Id="rId4" Type="http://schemas.openxmlformats.org/officeDocument/2006/relationships/hyperlink" Target="http://www.dol.gov/whd/homecare/workers-am-i-covered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whd/regs/compliance/whdfs79d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apps.dol.gov/Federalregister/PdfDisplay.aspx?DocId=2710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latchydc.com/static/features/Contract-to-chea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orado.gov/cdle/independent-contractors" TargetMode="External"/><Relationship Id="rId5" Type="http://schemas.openxmlformats.org/officeDocument/2006/relationships/hyperlink" Target="http://www.colorado.gov/pacific/sites/default/files/Advisory%20Bulletins.pdf" TargetMode="External"/><Relationship Id="rId4" Type="http://schemas.openxmlformats.org/officeDocument/2006/relationships/hyperlink" Target="http://www.colorado.gov/pacific/sites/default/files/Proposed%20Wage%20Order%2031%20Rules%209-30-14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hcpftrainers@state.co.us?subject=FLSA%20Question" TargetMode="External"/><Relationship Id="rId7" Type="http://schemas.openxmlformats.org/officeDocument/2006/relationships/hyperlink" Target="http://www.colorado.gov/cdl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colorado.gov/hcpf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colorado.gov/hcpf/long-term-services-and-supports-training" TargetMode="External"/><Relationship Id="rId9" Type="http://schemas.openxmlformats.org/officeDocument/2006/relationships/hyperlink" Target="http://www.colorado.gov/cdph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69685"/>
            <a:ext cx="6858000" cy="266700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Fair Labor Standards Act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 smtClean="0">
                <a:latin typeface="Trebuchet MS" panose="020B0603020202020204" pitchFamily="34" charset="0"/>
              </a:rPr>
              <a:t/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dirty="0" smtClean="0">
                <a:latin typeface="Trebuchet MS" panose="020B0603020202020204" pitchFamily="34" charset="0"/>
              </a:rPr>
              <a:t>Colorado </a:t>
            </a:r>
            <a:r>
              <a:rPr lang="en-US" dirty="0">
                <a:latin typeface="Trebuchet MS" panose="020B0603020202020204" pitchFamily="34" charset="0"/>
              </a:rPr>
              <a:t>Home Care and Hospice Agencies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491067" y="4027429"/>
            <a:ext cx="8161866" cy="1278467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anose="020B0603020202020204" pitchFamily="34" charset="0"/>
              </a:rPr>
              <a:t>Webinar for Providers</a:t>
            </a:r>
          </a:p>
          <a:p>
            <a:endParaRPr lang="en-US" sz="2800" dirty="0" smtClean="0">
              <a:latin typeface="Trebuchet MS" panose="020B0603020202020204" pitchFamily="34" charset="0"/>
            </a:endParaRPr>
          </a:p>
          <a:p>
            <a:r>
              <a:rPr lang="en-US" sz="2800" dirty="0" smtClean="0">
                <a:latin typeface="Trebuchet MS" panose="020B0603020202020204" pitchFamily="34" charset="0"/>
              </a:rPr>
              <a:t>July 28, 2015</a:t>
            </a:r>
            <a:endParaRPr lang="en-US" sz="2800" dirty="0">
              <a:latin typeface="Trebuchet MS" panose="020B0603020202020204" pitchFamily="34" charset="0"/>
            </a:endParaRPr>
          </a:p>
          <a:p>
            <a:pPr algn="l">
              <a:spcBef>
                <a:spcPts val="1800"/>
              </a:spcBef>
            </a:pPr>
            <a:r>
              <a:rPr lang="en-US" dirty="0" smtClean="0">
                <a:latin typeface="Trebuchet MS" panose="020B0603020202020204" pitchFamily="34" charset="0"/>
              </a:rPr>
              <a:t>Presented by:</a:t>
            </a:r>
            <a:endParaRPr lang="en-US" dirty="0">
              <a:latin typeface="Trebuchet MS" panose="020B0603020202020204" pitchFamily="34" charset="0"/>
            </a:endParaRPr>
          </a:p>
        </p:txBody>
      </p:sp>
      <p:grpSp>
        <p:nvGrpSpPr>
          <p:cNvPr id="7" name="Group 6" descr="This group of logos at the bottom of the title slide represents the 3 departments involved in this presenation.  Department of Health Care Policy and Financing, Department of Public Health and Environment, Department of Labor and Employment." title="Department Logos"/>
          <p:cNvGrpSpPr/>
          <p:nvPr/>
        </p:nvGrpSpPr>
        <p:grpSpPr>
          <a:xfrm>
            <a:off x="0" y="5796640"/>
            <a:ext cx="9144000" cy="1061360"/>
            <a:chOff x="0" y="5796640"/>
            <a:chExt cx="9144000" cy="1061360"/>
          </a:xfrm>
        </p:grpSpPr>
        <p:sp>
          <p:nvSpPr>
            <p:cNvPr id="3" name="Rectangle 2"/>
            <p:cNvSpPr/>
            <p:nvPr/>
          </p:nvSpPr>
          <p:spPr>
            <a:xfrm>
              <a:off x="0" y="5796640"/>
              <a:ext cx="9144000" cy="10613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404040"/>
                </a:solidFill>
              </a:endParaRPr>
            </a:p>
          </p:txBody>
        </p:sp>
        <p:pic>
          <p:nvPicPr>
            <p:cNvPr id="6" name="Picture 5" title="HCPF Logo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367" y="6086454"/>
              <a:ext cx="2762013" cy="499793"/>
            </a:xfrm>
            <a:prstGeom prst="rect">
              <a:avLst/>
            </a:prstGeom>
          </p:spPr>
        </p:pic>
        <p:pic>
          <p:nvPicPr>
            <p:cNvPr id="10" name="Picture 9" title="CDLE Logo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63252" y="6090147"/>
              <a:ext cx="2567586" cy="499793"/>
            </a:xfrm>
            <a:prstGeom prst="rect">
              <a:avLst/>
            </a:prstGeom>
          </p:spPr>
        </p:pic>
        <p:pic>
          <p:nvPicPr>
            <p:cNvPr id="5" name="Picture 4" title="CDPHE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0710" y="6086225"/>
              <a:ext cx="2482953" cy="4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866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48685"/>
            <a:ext cx="8060267" cy="1141307"/>
          </a:xfrm>
        </p:spPr>
        <p:txBody>
          <a:bodyPr/>
          <a:lstStyle/>
          <a:p>
            <a:r>
              <a:rPr lang="en-US" dirty="0" smtClean="0"/>
              <a:t>How does this apply to Home Care and Hospice Agencies?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498060"/>
            <a:ext cx="8060267" cy="4748308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400" dirty="0" smtClean="0"/>
              <a:t>Would impact any home care or hospice agency currently claiming a companionship exemption. </a:t>
            </a:r>
            <a:r>
              <a:rPr lang="en-US" sz="2400" dirty="0"/>
              <a:t>“Companionship” </a:t>
            </a:r>
            <a:r>
              <a:rPr lang="en-US" sz="2400" dirty="0" smtClean="0"/>
              <a:t>definition has been sharpened and now no </a:t>
            </a:r>
            <a:r>
              <a:rPr lang="en-US" sz="2400" dirty="0"/>
              <a:t>more than 20% can be spent on providing personal </a:t>
            </a:r>
            <a:r>
              <a:rPr lang="en-US" sz="2400" dirty="0" smtClean="0"/>
              <a:t>care/ADL-related services.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Policy unchanged around “</a:t>
            </a:r>
            <a:r>
              <a:rPr lang="en-US" sz="2400" dirty="0"/>
              <a:t>medically related </a:t>
            </a:r>
            <a:r>
              <a:rPr lang="en-US" sz="2400" dirty="0" smtClean="0"/>
              <a:t>services.” Nurses </a:t>
            </a:r>
            <a:r>
              <a:rPr lang="en-US" sz="2400" dirty="0"/>
              <a:t>are </a:t>
            </a:r>
            <a:r>
              <a:rPr lang="en-US" sz="2400" dirty="0" smtClean="0"/>
              <a:t>still exempt </a:t>
            </a:r>
            <a:r>
              <a:rPr lang="en-US" sz="2400" dirty="0"/>
              <a:t>from the </a:t>
            </a:r>
            <a:r>
              <a:rPr lang="en-US" sz="2400" dirty="0" smtClean="0"/>
              <a:t>FLSA’s </a:t>
            </a:r>
            <a:r>
              <a:rPr lang="en-US" sz="2400" dirty="0"/>
              <a:t>wage requirements where their time is spent in the performance of the duties of a nurse and are paid on a salary or a </a:t>
            </a:r>
            <a:r>
              <a:rPr lang="en-US" sz="2400" dirty="0" smtClean="0"/>
              <a:t>“fee basis” </a:t>
            </a:r>
            <a:r>
              <a:rPr lang="en-US" sz="2400" dirty="0"/>
              <a:t>as defined by </a:t>
            </a:r>
            <a:r>
              <a:rPr lang="en-US" sz="2400" dirty="0" smtClean="0"/>
              <a:t>Regulations </a:t>
            </a:r>
            <a:br>
              <a:rPr lang="en-US" sz="2400" dirty="0" smtClean="0"/>
            </a:br>
            <a:r>
              <a:rPr lang="en-US" sz="2400" dirty="0" smtClean="0"/>
              <a:t>29 </a:t>
            </a:r>
            <a:r>
              <a:rPr lang="en-US" sz="2400" dirty="0"/>
              <a:t>CFR Part 541.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5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47299"/>
            <a:ext cx="8060267" cy="1141307"/>
          </a:xfrm>
        </p:spPr>
        <p:txBody>
          <a:bodyPr/>
          <a:lstStyle/>
          <a:p>
            <a:r>
              <a:rPr lang="en-US" sz="3600" dirty="0" smtClean="0"/>
              <a:t>How will this effect Minimum Wage and Overtime in my Agency?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527242"/>
            <a:ext cx="8060267" cy="4719125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 will </a:t>
            </a:r>
            <a:r>
              <a:rPr lang="en-US" sz="2400" dirty="0"/>
              <a:t>vary by Agency depending on current </a:t>
            </a:r>
            <a:r>
              <a:rPr lang="en-US" sz="2400" dirty="0" smtClean="0"/>
              <a:t>practices, e.g. does agency currently pay for travel time between clients? 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In-Home Support Services (IHSS) </a:t>
            </a:r>
            <a:r>
              <a:rPr lang="en-US" sz="2400" dirty="0"/>
              <a:t>agencies already pay </a:t>
            </a:r>
            <a:r>
              <a:rPr lang="en-US" sz="2400" dirty="0" smtClean="0"/>
              <a:t>overtime.  We are not anticipating this will impact </a:t>
            </a:r>
            <a:r>
              <a:rPr lang="en-US" sz="2400" dirty="0"/>
              <a:t>these 26 agencies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Agency environment is complex in Colorado.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Over 600 agencies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9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Colorado Home Care Agencies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ontent Placeholder 4" descr="This pie chart shows the number of different Colorado Home Care agencies as of January 2015" title="Chart Colorado Home Care Agencies 20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16017"/>
              </p:ext>
            </p:extLst>
          </p:nvPr>
        </p:nvGraphicFramePr>
        <p:xfrm>
          <a:off x="373849" y="342900"/>
          <a:ext cx="8396303" cy="576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8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Home Care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 Health Agencies (HHA)</a:t>
            </a:r>
          </a:p>
          <a:p>
            <a:pPr lvl="1"/>
            <a:r>
              <a:rPr lang="en-US" dirty="0" smtClean="0"/>
              <a:t>Provide medical services in the home</a:t>
            </a:r>
          </a:p>
          <a:p>
            <a:pPr lvl="1"/>
            <a:r>
              <a:rPr lang="en-US" dirty="0" smtClean="0"/>
              <a:t>Class A agency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Home Care Agencies (HCA)</a:t>
            </a:r>
          </a:p>
          <a:p>
            <a:pPr lvl="1"/>
            <a:r>
              <a:rPr lang="en-US" dirty="0" smtClean="0"/>
              <a:t>Provide non-medical services in the home</a:t>
            </a:r>
          </a:p>
          <a:p>
            <a:pPr lvl="1"/>
            <a:r>
              <a:rPr lang="en-US" dirty="0" smtClean="0"/>
              <a:t>Class B agency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Colorado’s home care agencies hire a </a:t>
            </a:r>
            <a:r>
              <a:rPr lang="en-US" dirty="0"/>
              <a:t>broad range of occupational </a:t>
            </a:r>
            <a:r>
              <a:rPr lang="en-US" dirty="0" smtClean="0"/>
              <a:t>specialties </a:t>
            </a:r>
            <a:endParaRPr lang="en-US" dirty="0"/>
          </a:p>
          <a:p>
            <a:pPr lvl="1"/>
            <a:r>
              <a:rPr lang="en-US" dirty="0"/>
              <a:t>Home care workers, nurses, nurse’s aides, physicians, social workers, other specialized staff. For example: clergy, counselors, pharmacists.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465243"/>
            <a:ext cx="8060267" cy="79417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Hospices in Colorado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 descr="Pie chart shows Medicare and Non-Medicare Certified Hospices in Colorado." title="Colorado Hospices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133733"/>
              </p:ext>
            </p:extLst>
          </p:nvPr>
        </p:nvGraphicFramePr>
        <p:xfrm>
          <a:off x="541867" y="465243"/>
          <a:ext cx="80613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6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W</a:t>
            </a:r>
            <a:r>
              <a:rPr lang="en-US" dirty="0" smtClean="0"/>
              <a:t>e Prepare for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" y="1172632"/>
            <a:ext cx="8060267" cy="5151967"/>
          </a:xfrm>
        </p:spPr>
        <p:txBody>
          <a:bodyPr>
            <a:noAutofit/>
          </a:bodyPr>
          <a:lstStyle/>
          <a:p>
            <a:r>
              <a:rPr lang="en-US" sz="2400" dirty="0" smtClean="0"/>
              <a:t>USDOL </a:t>
            </a:r>
            <a:r>
              <a:rPr lang="en-US" sz="2400" dirty="0"/>
              <a:t>via telephone calls and March 20, 2015 letter to Governors says, states must prepare a plan to implement the new rules and mitigate problems to individuals. 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State needs your help to provide good data which will help inform policy decisions.</a:t>
            </a:r>
          </a:p>
          <a:p>
            <a:pPr lvl="1"/>
            <a:r>
              <a:rPr lang="en-US" sz="2000" dirty="0"/>
              <a:t>Good data on minimum wage, overtime, and independent </a:t>
            </a:r>
            <a:r>
              <a:rPr lang="en-US" sz="2000" dirty="0" smtClean="0"/>
              <a:t>contracting and travel time </a:t>
            </a:r>
            <a:r>
              <a:rPr lang="en-US" sz="2000" dirty="0"/>
              <a:t>are hard to find.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Information </a:t>
            </a:r>
            <a:r>
              <a:rPr lang="en-US" sz="2400" dirty="0"/>
              <a:t>is necessary because: </a:t>
            </a:r>
          </a:p>
          <a:p>
            <a:pPr lvl="1"/>
            <a:r>
              <a:rPr lang="en-US" sz="2000" dirty="0" smtClean="0"/>
              <a:t>Without </a:t>
            </a:r>
            <a:r>
              <a:rPr lang="en-US" sz="2000" dirty="0"/>
              <a:t>better data, the impact of these federal rules on Colorado is difficult to understand and constrains data-based </a:t>
            </a:r>
            <a:r>
              <a:rPr lang="en-US" sz="2000" dirty="0" smtClean="0"/>
              <a:t>policy.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Data - Overtime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238250"/>
            <a:ext cx="8060267" cy="5008118"/>
          </a:xfrm>
        </p:spPr>
        <p:txBody>
          <a:bodyPr>
            <a:noAutofit/>
          </a:bodyPr>
          <a:lstStyle/>
          <a:p>
            <a:r>
              <a:rPr lang="en-US" sz="2400" dirty="0" smtClean="0"/>
              <a:t>Need data </a:t>
            </a:r>
            <a:r>
              <a:rPr lang="en-US" sz="2400" dirty="0"/>
              <a:t>on number of agencies impacted by </a:t>
            </a:r>
            <a:r>
              <a:rPr lang="en-US" sz="2400" dirty="0" smtClean="0"/>
              <a:t>FLSA.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Useful agency </a:t>
            </a:r>
            <a:r>
              <a:rPr lang="en-US" sz="2400" dirty="0"/>
              <a:t>data </a:t>
            </a:r>
            <a:r>
              <a:rPr lang="en-US" sz="2400" dirty="0" smtClean="0"/>
              <a:t>includes: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vertime paid</a:t>
            </a:r>
          </a:p>
          <a:p>
            <a:pPr lvl="1"/>
            <a:r>
              <a:rPr lang="en-US" sz="2000" dirty="0" smtClean="0"/>
              <a:t>Wage </a:t>
            </a:r>
            <a:r>
              <a:rPr lang="en-US" sz="2000" dirty="0"/>
              <a:t>amounts </a:t>
            </a:r>
            <a:r>
              <a:rPr lang="en-US" sz="2000" dirty="0" smtClean="0"/>
              <a:t>paid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se </a:t>
            </a:r>
            <a:r>
              <a:rPr lang="en-US" sz="2000" dirty="0"/>
              <a:t>of independent </a:t>
            </a:r>
            <a:r>
              <a:rPr lang="en-US" sz="2000" dirty="0" smtClean="0"/>
              <a:t>contractors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umber </a:t>
            </a:r>
            <a:r>
              <a:rPr lang="en-US" sz="2000" dirty="0"/>
              <a:t>of agency </a:t>
            </a:r>
            <a:r>
              <a:rPr lang="en-US" sz="2000" dirty="0" smtClean="0"/>
              <a:t>workers/employees </a:t>
            </a:r>
            <a:r>
              <a:rPr lang="en-US" sz="2000" dirty="0"/>
              <a:t>considered ineligible for </a:t>
            </a:r>
            <a:r>
              <a:rPr lang="en-US" sz="2000" dirty="0" smtClean="0"/>
              <a:t>overtime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umber </a:t>
            </a:r>
            <a:r>
              <a:rPr lang="en-US" sz="2000" dirty="0"/>
              <a:t>of agencies not paying overtime or amounts that need to be </a:t>
            </a:r>
            <a:r>
              <a:rPr lang="en-US" sz="2000" dirty="0" smtClean="0"/>
              <a:t>paid</a:t>
            </a:r>
            <a:endParaRPr lang="en-US" sz="2000" dirty="0"/>
          </a:p>
          <a:p>
            <a:r>
              <a:rPr lang="en-US" sz="2400" dirty="0" smtClean="0"/>
              <a:t>Are </a:t>
            </a:r>
            <a:r>
              <a:rPr lang="en-US" sz="2400" dirty="0"/>
              <a:t>any agency workers </a:t>
            </a:r>
            <a:r>
              <a:rPr lang="en-US" sz="2400" dirty="0" smtClean="0"/>
              <a:t>paid </a:t>
            </a:r>
            <a:r>
              <a:rPr lang="en-US" sz="2400" dirty="0"/>
              <a:t>less than minimum wage because they are deemed “</a:t>
            </a:r>
            <a:r>
              <a:rPr lang="en-US" sz="2400" dirty="0" smtClean="0"/>
              <a:t>companions?”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98" y="245435"/>
            <a:ext cx="8060267" cy="113569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Useful Data-Independent Contractors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98" y="1628042"/>
            <a:ext cx="8060267" cy="430629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Need </a:t>
            </a:r>
            <a:r>
              <a:rPr lang="en-US" dirty="0"/>
              <a:t>data to understand fiscal impact of reclassifying workers. 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Because of FLSA, how many agencies are  considering hiring more employees instead of independent </a:t>
            </a:r>
            <a:r>
              <a:rPr lang="en-US" dirty="0"/>
              <a:t>contractors?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How many agencies are considering hiring more independent contractors instead of employees?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3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55692"/>
            <a:ext cx="8060267" cy="1406053"/>
          </a:xfrm>
        </p:spPr>
        <p:txBody>
          <a:bodyPr/>
          <a:lstStyle/>
          <a:p>
            <a:r>
              <a:rPr lang="en-US" dirty="0" smtClean="0"/>
              <a:t>Independent Contracting</a:t>
            </a:r>
            <a:br>
              <a:rPr lang="en-US" dirty="0" smtClean="0"/>
            </a:br>
            <a:r>
              <a:rPr lang="en-US" dirty="0" smtClean="0"/>
              <a:t>Potential Risk for Agencies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533524"/>
            <a:ext cx="8060267" cy="4712843"/>
          </a:xfrm>
        </p:spPr>
        <p:txBody>
          <a:bodyPr>
            <a:noAutofit/>
          </a:bodyPr>
          <a:lstStyle/>
          <a:p>
            <a:r>
              <a:rPr lang="en-US" sz="2400" dirty="0"/>
              <a:t>Old issue, precedes new FLSA rules. 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There is a common tendency by employers generally to </a:t>
            </a:r>
            <a:r>
              <a:rPr lang="en-US" sz="2400" dirty="0"/>
              <a:t>say that if employee status </a:t>
            </a:r>
            <a:r>
              <a:rPr lang="en-US" sz="2400" dirty="0" smtClean="0"/>
              <a:t>is a </a:t>
            </a:r>
            <a:r>
              <a:rPr lang="en-US" sz="2400" dirty="0"/>
              <a:t>problem let’s make them </a:t>
            </a:r>
            <a:r>
              <a:rPr lang="en-US" sz="2400" dirty="0" smtClean="0"/>
              <a:t>Independent Contractors. Not recommended unless substantive justification exists.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/>
              <a:t>Has possible greater impact on hospices since they use wider range of occupational specialties. 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n-US" sz="2400" dirty="0" smtClean="0"/>
              <a:t>Multiple independent tests to determine if someone is an Independent Contractor: IRS, USDOL, CDLE. </a:t>
            </a:r>
            <a:r>
              <a:rPr lang="en-US" sz="2400" dirty="0" smtClean="0">
                <a:hlinkClick r:id="rId3" action="ppaction://hlinksldjump"/>
              </a:rPr>
              <a:t>See references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Perceived as Tax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314450"/>
            <a:ext cx="8060267" cy="4715131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Perspective of Department of Labor and Internal Revenue Service is that when employers misclassify employees as independent contractors it is tax fraud. </a:t>
            </a:r>
          </a:p>
          <a:p>
            <a:pPr>
              <a:spcBef>
                <a:spcPts val="2400"/>
              </a:spcBef>
            </a:pPr>
            <a:r>
              <a:rPr lang="en-US" sz="2600" dirty="0"/>
              <a:t>Widespread problem</a:t>
            </a:r>
            <a:r>
              <a:rPr lang="en-US" sz="2600" dirty="0" smtClean="0"/>
              <a:t>.  </a:t>
            </a:r>
            <a:r>
              <a:rPr lang="en-US" sz="2600" dirty="0">
                <a:hlinkClick r:id="rId2" action="ppaction://hlinksldjump"/>
              </a:rPr>
              <a:t>See McClatchy </a:t>
            </a:r>
            <a:r>
              <a:rPr lang="en-US" sz="2600" dirty="0" smtClean="0">
                <a:hlinkClick r:id="rId2" action="ppaction://hlinksldjump"/>
              </a:rPr>
              <a:t>report</a:t>
            </a:r>
            <a:endParaRPr lang="en-US" sz="2600" dirty="0"/>
          </a:p>
          <a:p>
            <a:pPr>
              <a:spcBef>
                <a:spcPts val="2400"/>
              </a:spcBef>
            </a:pPr>
            <a:r>
              <a:rPr lang="en-US" sz="2600" dirty="0"/>
              <a:t>Enforcement sporadic, but in September 2014, </a:t>
            </a:r>
            <a:r>
              <a:rPr lang="en-US" sz="2600" dirty="0" smtClean="0"/>
              <a:t>USDOL </a:t>
            </a:r>
            <a:r>
              <a:rPr lang="en-US" sz="2600" dirty="0"/>
              <a:t>awarded $10.2 million to 19 </a:t>
            </a:r>
            <a:r>
              <a:rPr lang="en-US" sz="2600" dirty="0" smtClean="0"/>
              <a:t>states. </a:t>
            </a:r>
            <a:r>
              <a:rPr lang="en-US" sz="2600" dirty="0"/>
              <a:t>“$10.2M awarded to fund worker misclassification detection, enforcement activities in 19 state unemployment </a:t>
            </a:r>
            <a:r>
              <a:rPr lang="en-US" sz="2600" dirty="0" smtClean="0"/>
              <a:t>insurance </a:t>
            </a:r>
            <a:r>
              <a:rPr lang="en-US" sz="2600" dirty="0"/>
              <a:t>programs</a:t>
            </a:r>
            <a:r>
              <a:rPr lang="en-US" sz="2600" dirty="0" smtClean="0"/>
              <a:t>.”</a:t>
            </a:r>
            <a:endParaRPr lang="en-US" sz="2600" dirty="0"/>
          </a:p>
          <a:p>
            <a:pPr>
              <a:spcBef>
                <a:spcPts val="2400"/>
              </a:spcBef>
            </a:pPr>
            <a:r>
              <a:rPr lang="en-US" sz="2600" dirty="0" smtClean="0"/>
              <a:t>Colorado </a:t>
            </a:r>
            <a:r>
              <a:rPr lang="en-US" sz="2600" dirty="0"/>
              <a:t>was not one of the 19.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3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867" y="1397000"/>
            <a:ext cx="8060267" cy="496570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400" dirty="0" smtClean="0"/>
              <a:t>If you are having trouble accessing the webinar – exit and re-connect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Please use chat box for questions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Question and Answer period at end of presentation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FAQ document of all Q&amp;A will be distributed at a later date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We are recording this session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Recording and Presentation will be available online</a:t>
            </a:r>
          </a:p>
          <a:p>
            <a:pPr lvl="1"/>
            <a:r>
              <a:rPr lang="en-US" sz="2000" dirty="0" smtClean="0">
                <a:hlinkClick r:id="rId2"/>
              </a:rPr>
              <a:t>www.colorado.gov/hcpf/long-term-services-and-supports-training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Keeping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97000"/>
            <a:ext cx="8229600" cy="4632581"/>
          </a:xfrm>
        </p:spPr>
        <p:txBody>
          <a:bodyPr>
            <a:noAutofit/>
          </a:bodyPr>
          <a:lstStyle/>
          <a:p>
            <a:r>
              <a:rPr lang="en-US" dirty="0" smtClean="0"/>
              <a:t>Complete online Provider Survey to help us create a better policy and understand how these national issues affect persons in Colorado!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Click or copy the link below to access </a:t>
            </a:r>
            <a:r>
              <a:rPr lang="en-US" dirty="0"/>
              <a:t>online </a:t>
            </a:r>
            <a:r>
              <a:rPr lang="en-US" dirty="0" smtClean="0"/>
              <a:t>survey</a:t>
            </a:r>
          </a:p>
          <a:p>
            <a:pPr marL="923925" lvl="2" indent="0">
              <a:spcBef>
                <a:spcPts val="0"/>
              </a:spcBef>
              <a:buNone/>
            </a:pPr>
            <a:r>
              <a:rPr lang="en-US" sz="2400" dirty="0" smtClean="0">
                <a:hlinkClick r:id="rId2"/>
              </a:rPr>
              <a:t>www.surveymonkey.com/r/FLSAWebinar</a:t>
            </a:r>
            <a:r>
              <a:rPr lang="en-US" sz="1600" dirty="0" smtClean="0"/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smtClean="0"/>
              <a:t>Your input will have a direct effect on policy development!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143000"/>
            <a:ext cx="8060267" cy="4886581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US" sz="2000" dirty="0" smtClean="0"/>
              <a:t>Information on Final Rule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hlinkClick r:id="rId2"/>
              </a:rPr>
              <a:t>www.dol.gov/whd/homecare/finalrule.htm</a:t>
            </a:r>
            <a:endParaRPr lang="en-US" sz="1800" dirty="0" smtClean="0"/>
          </a:p>
          <a:p>
            <a:pPr>
              <a:spcBef>
                <a:spcPts val="2400"/>
              </a:spcBef>
              <a:buSzPct val="100000"/>
            </a:pPr>
            <a:r>
              <a:rPr lang="en-US" sz="2000" dirty="0"/>
              <a:t>Fact Sheet #25: Home Health Care and the Companionship Services Exemption Under </a:t>
            </a:r>
            <a:r>
              <a:rPr lang="en-US" sz="2000" dirty="0" smtClean="0"/>
              <a:t>FLSA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hlinkClick r:id="rId3"/>
              </a:rPr>
              <a:t>www.dol.gov/whd/regs/compliance/whdfs25.pdf</a:t>
            </a:r>
            <a:endParaRPr lang="en-US" sz="1800" dirty="0"/>
          </a:p>
          <a:p>
            <a:pPr>
              <a:spcBef>
                <a:spcPts val="2400"/>
              </a:spcBef>
              <a:buSzPct val="100000"/>
            </a:pPr>
            <a:r>
              <a:rPr lang="en-US" sz="2000" dirty="0" smtClean="0"/>
              <a:t>Workers covered by minimum wage and overtime pay protections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1800" dirty="0" smtClean="0">
                <a:hlinkClick r:id="rId4"/>
              </a:rPr>
              <a:t>www.dol.gov/whd/homecare/workers-am-i-covered.htm</a:t>
            </a:r>
            <a:endParaRPr lang="en-US" sz="1800" dirty="0"/>
          </a:p>
          <a:p>
            <a:pPr>
              <a:spcBef>
                <a:spcPts val="2400"/>
              </a:spcBef>
              <a:buSzPct val="100000"/>
            </a:pPr>
            <a:r>
              <a:rPr lang="en-US" sz="2000" dirty="0" smtClean="0"/>
              <a:t>Final rule – Frequently Asked Questions</a:t>
            </a:r>
            <a:endParaRPr lang="en-US" sz="2000" dirty="0" smtClean="0">
              <a:hlinkClick r:id="rId5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hlinkClick r:id="rId5"/>
              </a:rPr>
              <a:t>www.dol.gov/whd/homecare/qa.htm</a:t>
            </a:r>
            <a:endParaRPr lang="en-US" sz="1800" dirty="0"/>
          </a:p>
          <a:p>
            <a:pPr>
              <a:spcBef>
                <a:spcPts val="2400"/>
              </a:spcBef>
              <a:buSzPct val="100000"/>
            </a:pPr>
            <a:r>
              <a:rPr lang="en-US" sz="2000" dirty="0" smtClean="0"/>
              <a:t>News release – September 2014 re: $10.2 million awarded</a:t>
            </a:r>
            <a:endParaRPr lang="en-US" sz="2000" dirty="0" smtClean="0">
              <a:hlinkClick r:id="rId6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hlinkClick r:id="rId6"/>
              </a:rPr>
              <a:t>www.dol.gov/opa/media/press/eta/ETA20141708.htm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9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References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</a:t>
            </a:r>
            <a:r>
              <a:rPr lang="en-US" dirty="0"/>
              <a:t>Sheet # 79D: Hours Worked Applicable to Domestic </a:t>
            </a:r>
            <a:r>
              <a:rPr lang="en-US" dirty="0" smtClean="0"/>
              <a:t>Service</a:t>
            </a:r>
          </a:p>
          <a:p>
            <a:pPr lvl="1"/>
            <a:r>
              <a:rPr lang="en-US" sz="2000" dirty="0" smtClean="0">
                <a:hlinkClick r:id="rId3"/>
              </a:rPr>
              <a:t>www.dol.gov/whd/regs/compliance/whdfs79d.htm</a:t>
            </a:r>
            <a:endParaRPr lang="en-US" sz="2000" dirty="0" smtClean="0"/>
          </a:p>
          <a:p>
            <a:pPr>
              <a:spcBef>
                <a:spcPts val="2400"/>
              </a:spcBef>
            </a:pPr>
            <a:r>
              <a:rPr lang="en-US" dirty="0"/>
              <a:t>Final rule itself has systematic discussions of each topic such as what is fellowship, what is protection, why not more than 20% </a:t>
            </a:r>
            <a:r>
              <a:rPr lang="en-US" dirty="0" smtClean="0"/>
              <a:t>ADL</a:t>
            </a:r>
          </a:p>
          <a:p>
            <a:pPr lvl="1"/>
            <a:r>
              <a:rPr lang="en-US" sz="2000" dirty="0" smtClean="0">
                <a:hlinkClick r:id="rId4"/>
              </a:rPr>
              <a:t>http://webapps.dol.gov/Federalregister/PdfDisplay.aspx?DocId=27104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209676"/>
            <a:ext cx="8060267" cy="4819906"/>
          </a:xfrm>
        </p:spPr>
        <p:txBody>
          <a:bodyPr>
            <a:noAutofit/>
          </a:bodyPr>
          <a:lstStyle/>
          <a:p>
            <a:pPr marL="342900" indent="-342900">
              <a:buSzPct val="100000"/>
            </a:pPr>
            <a:r>
              <a:rPr lang="en-US" sz="2000" dirty="0" smtClean="0"/>
              <a:t>McClatchy report on independent contractors </a:t>
            </a:r>
            <a:r>
              <a:rPr lang="en-US" sz="1600" dirty="0" smtClean="0">
                <a:hlinkClick r:id="rId3"/>
              </a:rPr>
              <a:t>www.mcclatchydc.com/static/features/Contract-to-cheat/</a:t>
            </a:r>
            <a:endParaRPr lang="en-US" sz="1600" dirty="0" smtClean="0"/>
          </a:p>
          <a:p>
            <a:pPr marL="342900" indent="-342900">
              <a:spcBef>
                <a:spcPts val="1800"/>
              </a:spcBef>
              <a:buSzPct val="100000"/>
            </a:pPr>
            <a:r>
              <a:rPr lang="en-US" sz="2000" dirty="0" smtClean="0"/>
              <a:t>Colorado minimum wage </a:t>
            </a:r>
            <a:r>
              <a:rPr lang="en-US" sz="1600" u="sng" dirty="0" smtClean="0">
                <a:hlinkClick r:id="rId4"/>
              </a:rPr>
              <a:t>www.colorado.gov/pacific/sites/default/files/Proposed%20Wage%20Order%2031%20Rules%209-30-14.pdf</a:t>
            </a:r>
            <a:endParaRPr lang="en-US" sz="1600" dirty="0"/>
          </a:p>
          <a:p>
            <a:pPr>
              <a:spcBef>
                <a:spcPts val="1800"/>
              </a:spcBef>
            </a:pPr>
            <a:r>
              <a:rPr lang="en-US" sz="2000" dirty="0"/>
              <a:t>Colorado Division of Labor’s Advisory Bulletins and Resource </a:t>
            </a:r>
            <a:r>
              <a:rPr lang="en-US" sz="2000" dirty="0" smtClean="0"/>
              <a:t>Guide – March </a:t>
            </a:r>
            <a:r>
              <a:rPr lang="en-US" sz="2000" dirty="0"/>
              <a:t>31, 2012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Page 70 – Colorado definition of companionship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Page 71 – Exemption for Community Centered Boards from Colorado Wage orders</a:t>
            </a:r>
          </a:p>
          <a:p>
            <a:pPr marL="342900" lvl="1" indent="0">
              <a:spcBef>
                <a:spcPts val="600"/>
              </a:spcBef>
              <a:buNone/>
            </a:pPr>
            <a:r>
              <a:rPr lang="en-US" sz="1600" dirty="0">
                <a:hlinkClick r:id="rId5"/>
              </a:rPr>
              <a:t>www.colorado.gov/pacific/sites/default/files/Advisory%20Bulletins.pdf</a:t>
            </a:r>
            <a:r>
              <a:rPr lang="en-US" sz="2000" dirty="0"/>
              <a:t> </a:t>
            </a:r>
          </a:p>
          <a:p>
            <a:pPr marL="342900" indent="-342900">
              <a:spcBef>
                <a:spcPts val="1800"/>
              </a:spcBef>
              <a:buSzPct val="100000"/>
            </a:pPr>
            <a:r>
              <a:rPr lang="en-US" sz="2000" dirty="0"/>
              <a:t>CDLE independent contractor tests </a:t>
            </a:r>
            <a:r>
              <a:rPr lang="en-US" sz="1600" dirty="0">
                <a:hlinkClick r:id="rId6"/>
              </a:rPr>
              <a:t>www.colorado.gov/cdle/independent-contractors</a:t>
            </a:r>
            <a:endParaRPr lang="en-US" sz="1600" dirty="0"/>
          </a:p>
          <a:p>
            <a:pPr marL="0" indent="0">
              <a:spcBef>
                <a:spcPts val="3000"/>
              </a:spcBef>
              <a:buSzPct val="10000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0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17593"/>
            <a:ext cx="8060267" cy="1396194"/>
          </a:xfrm>
        </p:spPr>
        <p:txBody>
          <a:bodyPr/>
          <a:lstStyle/>
          <a:p>
            <a:r>
              <a:rPr lang="en-US" sz="3600" dirty="0" smtClean="0"/>
              <a:t>Example -- Independent Contractor Tests Mentioned by USDOL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613787"/>
            <a:ext cx="8060267" cy="4870325"/>
          </a:xfrm>
        </p:spPr>
        <p:txBody>
          <a:bodyPr>
            <a:noAutofit/>
          </a:bodyPr>
          <a:lstStyle/>
          <a:p>
            <a:pPr marL="547688" indent="-514350">
              <a:buFont typeface="+mj-lt"/>
              <a:buAutoNum type="arabicPeriod"/>
            </a:pPr>
            <a:r>
              <a:rPr lang="en-US" sz="2000" dirty="0"/>
              <a:t>Extent to which </a:t>
            </a:r>
            <a:r>
              <a:rPr lang="en-US" sz="2000" dirty="0" smtClean="0"/>
              <a:t>services </a:t>
            </a:r>
            <a:r>
              <a:rPr lang="en-US" sz="2000" dirty="0"/>
              <a:t>rendered are an integral part of the principal’s business.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Permanency </a:t>
            </a:r>
            <a:r>
              <a:rPr lang="en-US" sz="2000" dirty="0"/>
              <a:t>of the relationship. 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Amount </a:t>
            </a:r>
            <a:r>
              <a:rPr lang="en-US" sz="2000" dirty="0"/>
              <a:t>of the alleged contractor's investment </a:t>
            </a:r>
            <a:r>
              <a:rPr lang="en-US" sz="2000" dirty="0" smtClean="0"/>
              <a:t>in facilities </a:t>
            </a:r>
            <a:r>
              <a:rPr lang="en-US" sz="2000" dirty="0"/>
              <a:t>and equipment. 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Nature </a:t>
            </a:r>
            <a:r>
              <a:rPr lang="en-US" sz="2000" dirty="0"/>
              <a:t>and degree of control by the principal. 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Alleged </a:t>
            </a:r>
            <a:r>
              <a:rPr lang="en-US" sz="2000" dirty="0"/>
              <a:t>contractor's opportunities for profit and loss. 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Amount </a:t>
            </a:r>
            <a:r>
              <a:rPr lang="en-US" sz="2000" dirty="0"/>
              <a:t>of initiative, judgment, or foresight in open market competition with others required for </a:t>
            </a:r>
            <a:r>
              <a:rPr lang="en-US" sz="2000" dirty="0" smtClean="0"/>
              <a:t>success </a:t>
            </a:r>
            <a:r>
              <a:rPr lang="en-US" sz="2000" dirty="0"/>
              <a:t>of the claimed independent contractor. </a:t>
            </a:r>
          </a:p>
          <a:p>
            <a:pPr marL="547688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Degree </a:t>
            </a:r>
            <a:r>
              <a:rPr lang="en-US" sz="2000" dirty="0"/>
              <a:t>of independent business organization.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6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Contacts</a:t>
            </a: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541867" y="1339680"/>
            <a:ext cx="8060267" cy="4308645"/>
          </a:xfrm>
        </p:spPr>
        <p:txBody>
          <a:bodyPr>
            <a:noAutofit/>
          </a:bodyPr>
          <a:lstStyle/>
          <a:p>
            <a:r>
              <a:rPr lang="en-US" dirty="0" smtClean="0"/>
              <a:t>Email with “FLSA Question” in subject line to:</a:t>
            </a:r>
          </a:p>
          <a:p>
            <a:pPr lvl="1"/>
            <a:r>
              <a:rPr lang="en-US" dirty="0" smtClean="0">
                <a:hlinkClick r:id="rId3"/>
              </a:rPr>
              <a:t>hcpftrainers@state.co.us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All Q&amp;A from today’s webinar will be documented and distributed at a later date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This presentation and a recording of today’s webinar will be posted online</a:t>
            </a:r>
          </a:p>
          <a:p>
            <a:pPr lvl="1"/>
            <a:r>
              <a:rPr lang="en-US" sz="2000" dirty="0" smtClean="0">
                <a:hlinkClick r:id="rId4"/>
              </a:rPr>
              <a:t>www.colorado.gov/hcpf/long-term-services-and-supports-training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7" name="Group 6" descr="This group of logos at the bottom of the title slide represents the 3 departments involved in this presenation.  Department of Health Care Policy and Financing, Department of Public Health and Environment, Department of Labor and Employment." title="Department Logos"/>
          <p:cNvGrpSpPr/>
          <p:nvPr/>
        </p:nvGrpSpPr>
        <p:grpSpPr>
          <a:xfrm>
            <a:off x="0" y="5796640"/>
            <a:ext cx="9144000" cy="1061360"/>
            <a:chOff x="0" y="5796640"/>
            <a:chExt cx="9144000" cy="1061360"/>
          </a:xfrm>
        </p:grpSpPr>
        <p:sp>
          <p:nvSpPr>
            <p:cNvPr id="3" name="Rectangle 2"/>
            <p:cNvSpPr/>
            <p:nvPr/>
          </p:nvSpPr>
          <p:spPr>
            <a:xfrm>
              <a:off x="0" y="5796640"/>
              <a:ext cx="9144000" cy="10613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404040"/>
                </a:solidFill>
              </a:endParaRPr>
            </a:p>
          </p:txBody>
        </p:sp>
        <p:pic>
          <p:nvPicPr>
            <p:cNvPr id="6" name="Picture 5" title="HCPF Logo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7869" y="6083321"/>
              <a:ext cx="2762013" cy="499793"/>
            </a:xfrm>
            <a:prstGeom prst="rect">
              <a:avLst/>
            </a:prstGeom>
          </p:spPr>
        </p:pic>
        <p:pic>
          <p:nvPicPr>
            <p:cNvPr id="10" name="Picture 9" title="CDLE Logo">
              <a:hlinkClick r:id="rId7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17742" y="6086454"/>
              <a:ext cx="2567586" cy="499793"/>
            </a:xfrm>
            <a:prstGeom prst="rect">
              <a:avLst/>
            </a:prstGeom>
          </p:spPr>
        </p:pic>
        <p:pic>
          <p:nvPicPr>
            <p:cNvPr id="5" name="Picture 4" title="CDPHE Logo">
              <a:hlinkClick r:id="rId9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23187" y="6090575"/>
              <a:ext cx="2482953" cy="4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343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Representatives from 3 State Departments</a:t>
            </a:r>
          </a:p>
          <a:p>
            <a:pPr lvl="1"/>
            <a:r>
              <a:rPr lang="en-US" dirty="0" smtClean="0"/>
              <a:t>Colorado Department of Health Care Policy and Financing</a:t>
            </a:r>
          </a:p>
          <a:p>
            <a:pPr lvl="1"/>
            <a:r>
              <a:rPr lang="en-US" dirty="0" smtClean="0"/>
              <a:t>Colorado Department of Labor and Employment</a:t>
            </a:r>
          </a:p>
          <a:p>
            <a:pPr lvl="1"/>
            <a:r>
              <a:rPr lang="en-US" dirty="0" smtClean="0"/>
              <a:t>Colorado Department of Public Health and Environment</a:t>
            </a:r>
          </a:p>
          <a:p>
            <a:endParaRPr lang="en-US" dirty="0"/>
          </a:p>
          <a:p>
            <a:r>
              <a:rPr lang="en-US" dirty="0" smtClean="0"/>
              <a:t>Presenting today: Leslie Hendrickson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76500">
              <a:srgbClr val="E6E6E6"/>
            </a:gs>
            <a:gs pos="53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41867" y="1397000"/>
            <a:ext cx="8060267" cy="5003800"/>
          </a:xfrm>
        </p:spPr>
        <p:txBody>
          <a:bodyPr>
            <a:noAutofit/>
          </a:bodyPr>
          <a:lstStyle/>
          <a:p>
            <a:r>
              <a:rPr lang="en-US" dirty="0" smtClean="0"/>
              <a:t>Key points of new Federal regulations on fair labor standards</a:t>
            </a:r>
          </a:p>
          <a:p>
            <a:pPr lvl="1"/>
            <a:r>
              <a:rPr lang="en-US" dirty="0" smtClean="0"/>
              <a:t>Briefly mention key points of new regulations</a:t>
            </a:r>
          </a:p>
          <a:p>
            <a:pPr lvl="1"/>
            <a:r>
              <a:rPr lang="en-US" dirty="0" smtClean="0"/>
              <a:t>Encourage providers to complete survey</a:t>
            </a:r>
          </a:p>
          <a:p>
            <a:pPr>
              <a:spcBef>
                <a:spcPts val="2400"/>
              </a:spcBef>
            </a:pPr>
            <a:r>
              <a:rPr lang="en-US" dirty="0"/>
              <a:t>Three State Departments working together to ensure Colorado is </a:t>
            </a:r>
            <a:r>
              <a:rPr lang="en-US" dirty="0" smtClean="0"/>
              <a:t>ready</a:t>
            </a:r>
          </a:p>
          <a:p>
            <a:pPr lvl="1"/>
            <a:r>
              <a:rPr lang="en-US" dirty="0" smtClean="0"/>
              <a:t>Need provider input to help understand the potential impact which will help drive policy development </a:t>
            </a:r>
          </a:p>
          <a:p>
            <a:pPr lvl="1"/>
            <a:r>
              <a:rPr lang="en-US" dirty="0" smtClean="0"/>
              <a:t>Provider Survey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z="1200" smtClean="0">
                <a:solidFill>
                  <a:schemeClr val="tx2"/>
                </a:solidFill>
                <a:latin typeface="Trebuchet MS" panose="020B0603020202020204" pitchFamily="34" charset="0"/>
              </a:rPr>
              <a:t>4</a:t>
            </a:fld>
            <a:endParaRPr lang="en-US" sz="12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Federal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329448"/>
            <a:ext cx="8060267" cy="4852534"/>
          </a:xfrm>
        </p:spPr>
        <p:txBody>
          <a:bodyPr>
            <a:noAutofit/>
          </a:bodyPr>
          <a:lstStyle/>
          <a:p>
            <a:r>
              <a:rPr lang="en-US" sz="2400" dirty="0"/>
              <a:t>Main purpose of new rules is to bring home care workers under protection of </a:t>
            </a:r>
            <a:r>
              <a:rPr lang="en-US" sz="2400" dirty="0" smtClean="0"/>
              <a:t>FLSA.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One hundred pages of regulations. </a:t>
            </a:r>
            <a:r>
              <a:rPr lang="en-US" sz="2400" dirty="0"/>
              <a:t>United States Department of </a:t>
            </a:r>
            <a:r>
              <a:rPr lang="en-US" sz="2400" dirty="0" smtClean="0"/>
              <a:t>Labor (USDOL) had roughly 26,000 comments from the public on the rules.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Rules contain historical policy analysis of need for wage protection by USDOL</a:t>
            </a:r>
            <a:r>
              <a:rPr lang="en-US" sz="2400" dirty="0"/>
              <a:t>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Multiple documents explaining new rules were created by USDOL.  </a:t>
            </a:r>
            <a:r>
              <a:rPr lang="en-US" sz="2400" dirty="0" smtClean="0">
                <a:hlinkClick r:id="rId2" action="ppaction://hlinksldjump"/>
              </a:rPr>
              <a:t>See examples in references section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About New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500838"/>
            <a:ext cx="8060267" cy="4745530"/>
          </a:xfrm>
        </p:spPr>
        <p:txBody>
          <a:bodyPr>
            <a:noAutofit/>
          </a:bodyPr>
          <a:lstStyle/>
          <a:p>
            <a:r>
              <a:rPr lang="en-US" dirty="0"/>
              <a:t>Department of Labor </a:t>
            </a:r>
            <a:r>
              <a:rPr lang="en-US" dirty="0" smtClean="0"/>
              <a:t>(USDOL</a:t>
            </a:r>
            <a:r>
              <a:rPr lang="en-US" dirty="0"/>
              <a:t>) lost in lower court on two key issues:</a:t>
            </a:r>
          </a:p>
          <a:p>
            <a:pPr lvl="1"/>
            <a:r>
              <a:rPr lang="en-US" dirty="0"/>
              <a:t>Agencies cannot use </a:t>
            </a:r>
            <a:r>
              <a:rPr lang="en-US" dirty="0" smtClean="0"/>
              <a:t>a companionship </a:t>
            </a:r>
            <a:r>
              <a:rPr lang="en-US" dirty="0"/>
              <a:t>exemption to </a:t>
            </a:r>
            <a:r>
              <a:rPr lang="en-US" dirty="0" smtClean="0"/>
              <a:t>exempt employees from minimum </a:t>
            </a:r>
            <a:r>
              <a:rPr lang="en-US" dirty="0"/>
              <a:t>wage and overtime requirements. </a:t>
            </a:r>
          </a:p>
          <a:p>
            <a:pPr lvl="1"/>
            <a:r>
              <a:rPr lang="en-US" dirty="0"/>
              <a:t>Definition of “companionship” </a:t>
            </a:r>
            <a:r>
              <a:rPr lang="en-US" dirty="0" smtClean="0"/>
              <a:t>specified </a:t>
            </a:r>
            <a:r>
              <a:rPr lang="en-US" dirty="0"/>
              <a:t>to say must be 80% fellowship and protection.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Oral </a:t>
            </a:r>
            <a:r>
              <a:rPr lang="en-US" dirty="0"/>
              <a:t>arguments heard in federal appeals court in May 2015. </a:t>
            </a:r>
            <a:r>
              <a:rPr lang="en-US" dirty="0" smtClean="0"/>
              <a:t>No date announced for decision.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79490"/>
            <a:ext cx="8060267" cy="1141307"/>
          </a:xfrm>
        </p:spPr>
        <p:txBody>
          <a:bodyPr/>
          <a:lstStyle/>
          <a:p>
            <a:r>
              <a:rPr lang="en-US" dirty="0" smtClean="0"/>
              <a:t>Minimum Wage and Overtime Before New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549400"/>
            <a:ext cx="8060267" cy="4934712"/>
          </a:xfrm>
        </p:spPr>
        <p:txBody>
          <a:bodyPr>
            <a:noAutofit/>
          </a:bodyPr>
          <a:lstStyle/>
          <a:p>
            <a:r>
              <a:rPr lang="en-US" sz="2400" dirty="0"/>
              <a:t>Before </a:t>
            </a:r>
            <a:r>
              <a:rPr lang="en-US" sz="2400" dirty="0" smtClean="0"/>
              <a:t>the new </a:t>
            </a:r>
            <a:r>
              <a:rPr lang="en-US" sz="2400" dirty="0"/>
              <a:t>rule, some home care workers may not have been eligible for minimum wage and/or overtime because of:</a:t>
            </a:r>
          </a:p>
          <a:p>
            <a:pPr lvl="1"/>
            <a:r>
              <a:rPr lang="en-US" sz="2000" dirty="0" smtClean="0"/>
              <a:t>companionship </a:t>
            </a:r>
            <a:r>
              <a:rPr lang="en-US" sz="2000" dirty="0"/>
              <a:t>services </a:t>
            </a:r>
            <a:r>
              <a:rPr lang="en-US" sz="2000" dirty="0" smtClean="0"/>
              <a:t>exemption, and </a:t>
            </a:r>
          </a:p>
          <a:p>
            <a:pPr lvl="1"/>
            <a:r>
              <a:rPr lang="en-US" sz="2000" dirty="0" smtClean="0"/>
              <a:t>live-in </a:t>
            </a:r>
            <a:r>
              <a:rPr lang="en-US" sz="2000" dirty="0"/>
              <a:t>domestic service employee </a:t>
            </a:r>
            <a:r>
              <a:rPr lang="en-US" sz="2000" dirty="0" smtClean="0"/>
              <a:t>exemption</a:t>
            </a:r>
            <a:endParaRPr lang="en-US" sz="20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Companionship – Colorado definition followed Federal pre-FLSA definition at 29 </a:t>
            </a:r>
            <a:r>
              <a:rPr lang="en-US" sz="2400" dirty="0"/>
              <a:t>C.F.R. § </a:t>
            </a:r>
            <a:r>
              <a:rPr lang="en-US" sz="2400" dirty="0" smtClean="0"/>
              <a:t>552.6</a:t>
            </a:r>
          </a:p>
          <a:p>
            <a:pPr lvl="1"/>
            <a:r>
              <a:rPr lang="en-US" sz="2000" dirty="0" smtClean="0"/>
              <a:t>Services </a:t>
            </a:r>
            <a:r>
              <a:rPr lang="en-US" sz="2000" dirty="0"/>
              <a:t>which provide fellowship, care and protection for a person, who due to advanced age or physical or mental conditions cannot care for his or her own needs. </a:t>
            </a:r>
            <a:r>
              <a:rPr lang="en-US" sz="2000" dirty="0" smtClean="0"/>
              <a:t> Such </a:t>
            </a:r>
            <a:r>
              <a:rPr lang="en-US" sz="2000" dirty="0"/>
              <a:t>services may include meal preparation, bed changing, washing of clothes, and other similar services. </a:t>
            </a:r>
            <a:r>
              <a:rPr lang="en-US" sz="2000" dirty="0" smtClean="0"/>
              <a:t>..”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271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79490"/>
            <a:ext cx="8060267" cy="1141307"/>
          </a:xfrm>
        </p:spPr>
        <p:txBody>
          <a:bodyPr/>
          <a:lstStyle/>
          <a:p>
            <a:r>
              <a:rPr lang="en-US" dirty="0" smtClean="0"/>
              <a:t>Minimum Wage and Overtime After New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605064"/>
            <a:ext cx="8060267" cy="44245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Under new USDOL rules, companionship exemptions may no </a:t>
            </a:r>
            <a:r>
              <a:rPr lang="en-US" sz="2400" dirty="0"/>
              <a:t>longer </a:t>
            </a:r>
            <a:r>
              <a:rPr lang="en-US" sz="2400" dirty="0" smtClean="0"/>
              <a:t>be available </a:t>
            </a:r>
            <a:r>
              <a:rPr lang="en-US" sz="2400" dirty="0"/>
              <a:t>to third-party employers.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Under </a:t>
            </a:r>
            <a:r>
              <a:rPr lang="en-US" sz="2400" dirty="0"/>
              <a:t>the new rule, if a home care worker is employed by an agency or non-profit organization (or any other third party), they ARE entitled to minimum wage and overtime compensation, REGARDLESS of their duties.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Narrowing </a:t>
            </a:r>
            <a:r>
              <a:rPr lang="en-US" sz="2400" dirty="0"/>
              <a:t>definition of exemptions means </a:t>
            </a:r>
            <a:r>
              <a:rPr lang="en-US" sz="2400" dirty="0" smtClean="0"/>
              <a:t>under </a:t>
            </a:r>
            <a:r>
              <a:rPr lang="en-US" sz="2400" dirty="0"/>
              <a:t>the new rule, most home care workers will be entitled to minimum wage AND overtime compensation.</a:t>
            </a:r>
          </a:p>
          <a:p>
            <a:pPr>
              <a:spcBef>
                <a:spcPts val="240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Did </a:t>
            </a:r>
            <a:r>
              <a:rPr lang="en-US" dirty="0"/>
              <a:t>N</a:t>
            </a:r>
            <a:r>
              <a:rPr lang="en-US" dirty="0" smtClean="0"/>
              <a:t>ot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existing federal policy did not change. FLSA rule has extensive discussion of “hours worked” and how this is to be defined.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However, these discussions of travel, sleep and off duty time, and meal periods are mainly restatements of existing federal labor policy.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FLSA tightened requirements on time keeping.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D8109F-05D6-4A26-8F7E-3EF448E61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 (widescreen)</Template>
  <TotalTime>2000</TotalTime>
  <Words>1553</Words>
  <Application>Microsoft Office PowerPoint</Application>
  <PresentationFormat>On-screen Show (4:3)</PresentationFormat>
  <Paragraphs>190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Banded Design Blue 16x9</vt:lpstr>
      <vt:lpstr>Fair Labor Standards Act  Colorado Home Care and Hospice Agencies</vt:lpstr>
      <vt:lpstr>House Keeping</vt:lpstr>
      <vt:lpstr>Introductions</vt:lpstr>
      <vt:lpstr>Purpose</vt:lpstr>
      <vt:lpstr>New Federal Regulations</vt:lpstr>
      <vt:lpstr>Litigation About New Rule</vt:lpstr>
      <vt:lpstr>Minimum Wage and Overtime Before New Rule</vt:lpstr>
      <vt:lpstr>Minimum Wage and Overtime After New Rule</vt:lpstr>
      <vt:lpstr>Some Policy Did Not Change</vt:lpstr>
      <vt:lpstr>How does this apply to Home Care and Hospice Agencies?</vt:lpstr>
      <vt:lpstr>How will this effect Minimum Wage and Overtime in my Agency?</vt:lpstr>
      <vt:lpstr>Colorado Home Care Agencies</vt:lpstr>
      <vt:lpstr>Types of Home Care Agencies</vt:lpstr>
      <vt:lpstr>Hospices in Colorado</vt:lpstr>
      <vt:lpstr>How Do We Prepare for This?</vt:lpstr>
      <vt:lpstr>Useful Data - Overtime</vt:lpstr>
      <vt:lpstr> Useful Data-Independent Contractors </vt:lpstr>
      <vt:lpstr>Independent Contracting Potential Risk for Agencies </vt:lpstr>
      <vt:lpstr>Perceived as Tax Fraud</vt:lpstr>
      <vt:lpstr>Next Steps</vt:lpstr>
      <vt:lpstr>Federal References</vt:lpstr>
      <vt:lpstr>Federal References cont.</vt:lpstr>
      <vt:lpstr>Other References</vt:lpstr>
      <vt:lpstr>Example -- Independent Contractor Tests Mentioned by USDOL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Labor Standards Act and the Impact on  Colorado Home Care and Hospice Agencies</dc:title>
  <dc:creator>Larsen, Jennifer</dc:creator>
  <cp:lastModifiedBy>Cissyleslie</cp:lastModifiedBy>
  <cp:revision>86</cp:revision>
  <dcterms:created xsi:type="dcterms:W3CDTF">2015-06-02T21:53:55Z</dcterms:created>
  <dcterms:modified xsi:type="dcterms:W3CDTF">2015-07-26T01:47:06Z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