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80" r:id="rId2"/>
    <p:sldId id="318" r:id="rId3"/>
    <p:sldId id="281" r:id="rId4"/>
    <p:sldId id="283" r:id="rId5"/>
    <p:sldId id="284" r:id="rId6"/>
    <p:sldId id="319" r:id="rId7"/>
    <p:sldId id="326" r:id="rId8"/>
    <p:sldId id="320" r:id="rId9"/>
    <p:sldId id="269" r:id="rId10"/>
    <p:sldId id="287" r:id="rId11"/>
    <p:sldId id="285" r:id="rId12"/>
    <p:sldId id="286" r:id="rId13"/>
    <p:sldId id="321" r:id="rId14"/>
    <p:sldId id="293" r:id="rId15"/>
    <p:sldId id="327" r:id="rId16"/>
    <p:sldId id="329" r:id="rId17"/>
    <p:sldId id="291" r:id="rId18"/>
    <p:sldId id="288" r:id="rId19"/>
    <p:sldId id="333" r:id="rId20"/>
    <p:sldId id="331" r:id="rId21"/>
    <p:sldId id="295" r:id="rId22"/>
    <p:sldId id="298" r:id="rId23"/>
    <p:sldId id="330" r:id="rId24"/>
    <p:sldId id="334" r:id="rId25"/>
    <p:sldId id="311" r:id="rId26"/>
    <p:sldId id="296" r:id="rId27"/>
    <p:sldId id="335" r:id="rId28"/>
    <p:sldId id="336" r:id="rId29"/>
    <p:sldId id="297" r:id="rId30"/>
    <p:sldId id="300" r:id="rId31"/>
    <p:sldId id="337" r:id="rId32"/>
    <p:sldId id="338" r:id="rId33"/>
    <p:sldId id="301" r:id="rId34"/>
    <p:sldId id="302" r:id="rId35"/>
    <p:sldId id="339" r:id="rId36"/>
    <p:sldId id="340" r:id="rId37"/>
    <p:sldId id="312" r:id="rId38"/>
    <p:sldId id="304" r:id="rId39"/>
    <p:sldId id="341" r:id="rId40"/>
    <p:sldId id="342" r:id="rId41"/>
    <p:sldId id="313" r:id="rId42"/>
    <p:sldId id="306" r:id="rId43"/>
    <p:sldId id="343" r:id="rId44"/>
    <p:sldId id="344" r:id="rId45"/>
    <p:sldId id="324" r:id="rId46"/>
    <p:sldId id="308" r:id="rId47"/>
    <p:sldId id="345" r:id="rId48"/>
    <p:sldId id="346" r:id="rId49"/>
    <p:sldId id="315" r:id="rId50"/>
    <p:sldId id="31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sakowski, Kathleen" initials="LK" lastIdx="2" clrIdx="0">
    <p:extLst>
      <p:ext uri="{19B8F6BF-5375-455C-9EA6-DF929625EA0E}">
        <p15:presenceInfo xmlns:p15="http://schemas.microsoft.com/office/powerpoint/2012/main" userId="S-1-5-21-1417001333-1682526488-839522115-66195" providerId="AD"/>
      </p:ext>
    </p:extLst>
  </p:cmAuthor>
  <p:cmAuthor id="2" name="Huynh, Kim" initials="HK" lastIdx="9" clrIdx="1">
    <p:extLst>
      <p:ext uri="{19B8F6BF-5375-455C-9EA6-DF929625EA0E}">
        <p15:presenceInfo xmlns:p15="http://schemas.microsoft.com/office/powerpoint/2012/main" userId="S-1-5-21-1417001333-1682526488-839522115-862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DBA"/>
    <a:srgbClr val="A2958A"/>
    <a:srgbClr val="DEE2E3"/>
    <a:srgbClr val="FDBB30"/>
    <a:srgbClr val="00549E"/>
    <a:srgbClr val="6799C8"/>
    <a:srgbClr val="00AAD2"/>
    <a:srgbClr val="FBB034"/>
    <a:srgbClr val="9AC2B9"/>
    <a:srgbClr val="35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81165" autoAdjust="0"/>
  </p:normalViewPr>
  <p:slideViewPr>
    <p:cSldViewPr snapToGrid="0">
      <p:cViewPr varScale="1">
        <p:scale>
          <a:sx n="89" d="100"/>
          <a:sy n="89" d="100"/>
        </p:scale>
        <p:origin x="19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F63FA-C89A-4425-AC5D-D28872EDEA9A}" type="datetimeFigureOut">
              <a:rPr lang="en-US" smtClean="0"/>
              <a:t>11/18/2016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CA925-CE2C-4402-8D7B-65E30C3195DE}" type="slidenum">
              <a:rPr lang="en-US" smtClean="0"/>
              <a:t>‹#›</a:t>
            </a:fld>
            <a:endParaRPr lang="en-US" dirty="0"/>
          </a:p>
        </p:txBody>
      </p:sp>
    </p:spTree>
    <p:extLst>
      <p:ext uri="{BB962C8B-B14F-4D97-AF65-F5344CB8AC3E}">
        <p14:creationId xmlns:p14="http://schemas.microsoft.com/office/powerpoint/2010/main" val="401598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5</a:t>
            </a:fld>
            <a:endParaRPr lang="en-US" dirty="0"/>
          </a:p>
        </p:txBody>
      </p:sp>
    </p:spTree>
    <p:extLst>
      <p:ext uri="{BB962C8B-B14F-4D97-AF65-F5344CB8AC3E}">
        <p14:creationId xmlns:p14="http://schemas.microsoft.com/office/powerpoint/2010/main" val="1240817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43</a:t>
            </a:fld>
            <a:endParaRPr lang="en-US" dirty="0"/>
          </a:p>
        </p:txBody>
      </p:sp>
    </p:spTree>
    <p:extLst>
      <p:ext uri="{BB962C8B-B14F-4D97-AF65-F5344CB8AC3E}">
        <p14:creationId xmlns:p14="http://schemas.microsoft.com/office/powerpoint/2010/main" val="322533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14</a:t>
            </a:fld>
            <a:endParaRPr lang="en-US" dirty="0"/>
          </a:p>
        </p:txBody>
      </p:sp>
    </p:spTree>
    <p:extLst>
      <p:ext uri="{BB962C8B-B14F-4D97-AF65-F5344CB8AC3E}">
        <p14:creationId xmlns:p14="http://schemas.microsoft.com/office/powerpoint/2010/main" val="116106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20</a:t>
            </a:fld>
            <a:endParaRPr lang="en-US" dirty="0"/>
          </a:p>
        </p:txBody>
      </p:sp>
    </p:spTree>
    <p:extLst>
      <p:ext uri="{BB962C8B-B14F-4D97-AF65-F5344CB8AC3E}">
        <p14:creationId xmlns:p14="http://schemas.microsoft.com/office/powerpoint/2010/main" val="236573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26</a:t>
            </a:fld>
            <a:endParaRPr lang="en-US" dirty="0"/>
          </a:p>
        </p:txBody>
      </p:sp>
    </p:spTree>
    <p:extLst>
      <p:ext uri="{BB962C8B-B14F-4D97-AF65-F5344CB8AC3E}">
        <p14:creationId xmlns:p14="http://schemas.microsoft.com/office/powerpoint/2010/main" val="297217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27</a:t>
            </a:fld>
            <a:endParaRPr lang="en-US" dirty="0"/>
          </a:p>
        </p:txBody>
      </p:sp>
    </p:spTree>
    <p:extLst>
      <p:ext uri="{BB962C8B-B14F-4D97-AF65-F5344CB8AC3E}">
        <p14:creationId xmlns:p14="http://schemas.microsoft.com/office/powerpoint/2010/main" val="162786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29</a:t>
            </a:fld>
            <a:endParaRPr lang="en-US" dirty="0"/>
          </a:p>
        </p:txBody>
      </p:sp>
    </p:spTree>
    <p:extLst>
      <p:ext uri="{BB962C8B-B14F-4D97-AF65-F5344CB8AC3E}">
        <p14:creationId xmlns:p14="http://schemas.microsoft.com/office/powerpoint/2010/main" val="290902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34</a:t>
            </a:fld>
            <a:endParaRPr lang="en-US" dirty="0"/>
          </a:p>
        </p:txBody>
      </p:sp>
    </p:spTree>
    <p:extLst>
      <p:ext uri="{BB962C8B-B14F-4D97-AF65-F5344CB8AC3E}">
        <p14:creationId xmlns:p14="http://schemas.microsoft.com/office/powerpoint/2010/main" val="155437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37</a:t>
            </a:fld>
            <a:endParaRPr lang="en-US" dirty="0"/>
          </a:p>
        </p:txBody>
      </p:sp>
    </p:spTree>
    <p:extLst>
      <p:ext uri="{BB962C8B-B14F-4D97-AF65-F5344CB8AC3E}">
        <p14:creationId xmlns:p14="http://schemas.microsoft.com/office/powerpoint/2010/main" val="3781415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38</a:t>
            </a:fld>
            <a:endParaRPr lang="en-US" dirty="0"/>
          </a:p>
        </p:txBody>
      </p:sp>
    </p:spTree>
    <p:extLst>
      <p:ext uri="{BB962C8B-B14F-4D97-AF65-F5344CB8AC3E}">
        <p14:creationId xmlns:p14="http://schemas.microsoft.com/office/powerpoint/2010/main" val="183036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S School Based Health">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360333" cy="6857998"/>
          </a:xfrm>
          <a:prstGeom prst="rect">
            <a:avLst/>
          </a:prstGeom>
        </p:spPr>
      </p:pic>
      <p:sp>
        <p:nvSpPr>
          <p:cNvPr id="8" name="Rectangle 7"/>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p:nvPr>
        </p:nvSpPr>
        <p:spPr>
          <a:xfrm>
            <a:off x="4123266" y="575733"/>
            <a:ext cx="4334933" cy="249766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14" name="Subtitle 2"/>
          <p:cNvSpPr>
            <a:spLocks noGrp="1"/>
          </p:cNvSpPr>
          <p:nvPr>
            <p:ph type="subTitle" idx="1"/>
          </p:nvPr>
        </p:nvSpPr>
        <p:spPr>
          <a:xfrm>
            <a:off x="4123266" y="3225797"/>
            <a:ext cx="4334933" cy="180602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264053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CS  Section Break 2">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A2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23888" y="600604"/>
            <a:ext cx="7886700" cy="2852737"/>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494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CS Section Break High Contrast">
    <p:spTree>
      <p:nvGrpSpPr>
        <p:cNvPr id="1" name=""/>
        <p:cNvGrpSpPr/>
        <p:nvPr/>
      </p:nvGrpSpPr>
      <p:grpSpPr>
        <a:xfrm>
          <a:off x="0" y="0"/>
          <a:ext cx="0" cy="0"/>
          <a:chOff x="0" y="0"/>
          <a:chExt cx="0" cy="0"/>
        </a:xfrm>
      </p:grpSpPr>
      <p:sp>
        <p:nvSpPr>
          <p:cNvPr id="2" name="Title 1"/>
          <p:cNvSpPr>
            <a:spLocks noGrp="1"/>
          </p:cNvSpPr>
          <p:nvPr>
            <p:ph type="title"/>
          </p:nvPr>
        </p:nvSpPr>
        <p:spPr>
          <a:xfrm>
            <a:off x="623888" y="600604"/>
            <a:ext cx="7886700" cy="2852737"/>
          </a:xfrm>
        </p:spPr>
        <p:txBody>
          <a:bodyPr anchor="b">
            <a:normAutofit/>
          </a:bodyPr>
          <a:lstStyle>
            <a:lvl1pPr>
              <a:defRPr sz="3600">
                <a:solidFill>
                  <a:srgbClr val="00AAD2"/>
                </a:solidFill>
              </a:defRPr>
            </a:lvl1pPr>
          </a:lstStyle>
          <a:p>
            <a:r>
              <a:rPr lang="en-US" dirty="0"/>
              <a:t>Click to edit Master title style</a:t>
            </a:r>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rgbClr val="A2958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302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S  Two Column">
    <p:spTree>
      <p:nvGrpSpPr>
        <p:cNvPr id="1" name=""/>
        <p:cNvGrpSpPr/>
        <p:nvPr/>
      </p:nvGrpSpPr>
      <p:grpSpPr>
        <a:xfrm>
          <a:off x="0" y="0"/>
          <a:ext cx="0" cy="0"/>
          <a:chOff x="0" y="0"/>
          <a:chExt cx="0" cy="0"/>
        </a:xfrm>
      </p:grpSpPr>
      <p:sp>
        <p:nvSpPr>
          <p:cNvPr id="2" name="Title 1"/>
          <p:cNvSpPr>
            <a:spLocks noGrp="1"/>
          </p:cNvSpPr>
          <p:nvPr>
            <p:ph type="title"/>
          </p:nvPr>
        </p:nvSpPr>
        <p:spPr>
          <a:xfrm>
            <a:off x="628650" y="668521"/>
            <a:ext cx="7886700" cy="905069"/>
          </a:xfrm>
        </p:spPr>
        <p:txBody>
          <a:bodyPr anchor="t" anchorCtr="0"/>
          <a:lstStyle>
            <a:lvl1pPr>
              <a:defRPr>
                <a:solidFill>
                  <a:srgbClr val="00AAD2"/>
                </a:solidFill>
              </a:defRPr>
            </a:lvl1pPr>
          </a:lstStyle>
          <a:p>
            <a:r>
              <a:rPr lang="en-US" dirty="0"/>
              <a:t>Click to edit Master title style</a:t>
            </a:r>
          </a:p>
        </p:txBody>
      </p:sp>
      <p:sp>
        <p:nvSpPr>
          <p:cNvPr id="3" name="Content Placeholder 2"/>
          <p:cNvSpPr>
            <a:spLocks noGrp="1"/>
          </p:cNvSpPr>
          <p:nvPr>
            <p:ph sz="half" idx="1"/>
          </p:nvPr>
        </p:nvSpPr>
        <p:spPr>
          <a:xfrm>
            <a:off x="628650" y="1365956"/>
            <a:ext cx="3886200" cy="4811007"/>
          </a:xfrm>
        </p:spPr>
        <p:txBody>
          <a:bodyPr/>
          <a:lstStyle>
            <a:lvl1pPr>
              <a:defRPr sz="18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5956"/>
            <a:ext cx="3886200" cy="4811007"/>
          </a:xfrm>
        </p:spPr>
        <p:txBody>
          <a:bodyPr/>
          <a:lstStyle>
            <a:lvl1pPr>
              <a:defRPr sz="18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www.pcghealth.com | Washington Behavioral Health System Assessment Final Recommendations </a:t>
            </a:r>
            <a:endParaRPr lang="en-US" dirty="0"/>
          </a:p>
        </p:txBody>
      </p:sp>
      <p:sp>
        <p:nvSpPr>
          <p:cNvPr id="13"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96107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S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49" y="693922"/>
            <a:ext cx="7886700" cy="905069"/>
          </a:xfrm>
        </p:spPr>
        <p:txBody>
          <a:bodyPr anchor="t" anchorCtr="0"/>
          <a:lstStyle>
            <a:lvl1pPr>
              <a:defRPr>
                <a:solidFill>
                  <a:srgbClr val="00AAD2"/>
                </a:solidFill>
              </a:defRPr>
            </a:lvl1pPr>
          </a:lstStyle>
          <a:p>
            <a:r>
              <a:rPr lang="en-US" dirty="0"/>
              <a:t>Click to edit Master title style</a:t>
            </a:r>
          </a:p>
        </p:txBody>
      </p:sp>
      <p:sp>
        <p:nvSpPr>
          <p:cNvPr id="9" name="Rectangle 8"/>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www.pcghealth.com | Washington Behavioral Health System Assessment Final Recommendations </a:t>
            </a:r>
            <a:endParaRPr lang="en-US" dirty="0"/>
          </a:p>
        </p:txBody>
      </p:sp>
      <p:sp>
        <p:nvSpPr>
          <p:cNvPr id="11"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355495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S Blank">
    <p:spTree>
      <p:nvGrpSpPr>
        <p:cNvPr id="1" name=""/>
        <p:cNvGrpSpPr/>
        <p:nvPr/>
      </p:nvGrpSpPr>
      <p:grpSpPr>
        <a:xfrm>
          <a:off x="0" y="0"/>
          <a:ext cx="0" cy="0"/>
          <a:chOff x="0" y="0"/>
          <a:chExt cx="0" cy="0"/>
        </a:xfrm>
      </p:grpSpPr>
      <p:sp>
        <p:nvSpPr>
          <p:cNvPr id="8" name="Rectangle 7"/>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www.pcghealth.com | Washington Behavioral Health System Assessment Final Recommendations </a:t>
            </a:r>
            <a:endParaRPr lang="en-US" dirty="0"/>
          </a:p>
        </p:txBody>
      </p:sp>
      <p:sp>
        <p:nvSpPr>
          <p:cNvPr id="10"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37971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S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nchorCtr="0"/>
          <a:lstStyle>
            <a:lvl1pPr>
              <a:defRPr sz="3200">
                <a:solidFill>
                  <a:srgbClr val="00AAD2"/>
                </a:solidFill>
              </a:defRPr>
            </a:lvl1pPr>
          </a:lstStyle>
          <a:p>
            <a:r>
              <a:rPr lang="en-US" dirty="0"/>
              <a:t>Click to edit Master title style</a:t>
            </a:r>
          </a:p>
        </p:txBody>
      </p:sp>
      <p:sp>
        <p:nvSpPr>
          <p:cNvPr id="3" name="Content Placeholder 2"/>
          <p:cNvSpPr>
            <a:spLocks noGrp="1"/>
          </p:cNvSpPr>
          <p:nvPr>
            <p:ph idx="1"/>
          </p:nvPr>
        </p:nvSpPr>
        <p:spPr>
          <a:xfrm>
            <a:off x="3887391" y="457200"/>
            <a:ext cx="4629150" cy="5403851"/>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ectangle 10"/>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www.pcghealth.com | Washington Behavioral Health System Assessment Final Recommendations </a:t>
            </a:r>
            <a:endParaRPr lang="en-US" dirty="0"/>
          </a:p>
        </p:txBody>
      </p:sp>
      <p:sp>
        <p:nvSpPr>
          <p:cNvPr id="13"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1744127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G Presentation End">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00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742" y="2058265"/>
            <a:ext cx="2996513" cy="2286000"/>
          </a:xfrm>
          <a:prstGeom prst="rect">
            <a:avLst/>
          </a:prstGeom>
        </p:spPr>
      </p:pic>
      <p:sp>
        <p:nvSpPr>
          <p:cNvPr id="2" name="TextBox 1"/>
          <p:cNvSpPr txBox="1"/>
          <p:nvPr userDrawn="1"/>
        </p:nvSpPr>
        <p:spPr>
          <a:xfrm>
            <a:off x="0" y="5896947"/>
            <a:ext cx="9144000" cy="276999"/>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www.publicconsultinggroup.com</a:t>
            </a:r>
          </a:p>
        </p:txBody>
      </p:sp>
    </p:spTree>
    <p:extLst>
      <p:ext uri="{BB962C8B-B14F-4D97-AF65-F5344CB8AC3E}">
        <p14:creationId xmlns:p14="http://schemas.microsoft.com/office/powerpoint/2010/main" val="421313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S Health Care Reform">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06"/>
            <a:ext cx="4305300" cy="6858606"/>
          </a:xfrm>
          <a:prstGeom prst="rect">
            <a:avLst/>
          </a:prstGeom>
        </p:spPr>
      </p:pic>
      <p:sp>
        <p:nvSpPr>
          <p:cNvPr id="11" name="Rectangle 10"/>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4123266" y="575736"/>
            <a:ext cx="4334933" cy="2494034"/>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13" name="Subtitle 2"/>
          <p:cNvSpPr>
            <a:spLocks noGrp="1"/>
          </p:cNvSpPr>
          <p:nvPr>
            <p:ph type="subTitle" idx="1"/>
          </p:nvPr>
        </p:nvSpPr>
        <p:spPr>
          <a:xfrm>
            <a:off x="4123266" y="3225800"/>
            <a:ext cx="4334933" cy="1803398"/>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152517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S Public Health">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sp>
        <p:nvSpPr>
          <p:cNvPr id="10" name="Rectangle 9"/>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205108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S Long Term Ca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4979898" cy="6858000"/>
          </a:xfrm>
          <a:prstGeom prst="rect">
            <a:avLst/>
          </a:prstGeom>
        </p:spPr>
      </p:pic>
      <p:sp>
        <p:nvSpPr>
          <p:cNvPr id="11" name="Rectangle 10"/>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1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10120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S New Tech">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539065" cy="6857999"/>
          </a:xfrm>
          <a:prstGeom prst="rect">
            <a:avLst/>
          </a:prstGeom>
        </p:spPr>
      </p:pic>
      <p:sp>
        <p:nvSpPr>
          <p:cNvPr id="10" name="Rectangle 9"/>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408679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S New Tech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85"/>
          <a:stretch/>
        </p:blipFill>
        <p:spPr>
          <a:xfrm>
            <a:off x="0" y="0"/>
            <a:ext cx="4432300" cy="6857999"/>
          </a:xfrm>
          <a:prstGeom prst="rect">
            <a:avLst/>
          </a:prstGeom>
        </p:spPr>
      </p:pic>
      <p:sp>
        <p:nvSpPr>
          <p:cNvPr id="10" name="Rectangle 9"/>
          <p:cNvSpPr/>
          <p:nvPr userDrawn="1"/>
        </p:nvSpPr>
        <p:spPr>
          <a:xfrm>
            <a:off x="3208867" y="1"/>
            <a:ext cx="5935132" cy="685800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3556" y="5860997"/>
            <a:ext cx="1754863" cy="606505"/>
          </a:xfrm>
          <a:prstGeom prst="rect">
            <a:avLst/>
          </a:prstGeom>
        </p:spPr>
      </p:pic>
    </p:spTree>
    <p:extLst>
      <p:ext uri="{BB962C8B-B14F-4D97-AF65-F5344CB8AC3E}">
        <p14:creationId xmlns:p14="http://schemas.microsoft.com/office/powerpoint/2010/main" val="229292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S High Contras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947408"/>
          </a:xfrm>
        </p:spPr>
        <p:txBody>
          <a:bodyPr anchor="b">
            <a:normAutofit/>
          </a:bodyPr>
          <a:lstStyle>
            <a:lvl1pPr algn="l">
              <a:defRPr sz="3600">
                <a:solidFill>
                  <a:srgbClr val="00AAD2"/>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685800" y="3172408"/>
            <a:ext cx="7772400" cy="2085392"/>
          </a:xfrm>
        </p:spPr>
        <p:txBody>
          <a:bodyPr>
            <a:normAutofit/>
          </a:bodyPr>
          <a:lstStyle>
            <a:lvl1pPr marL="0" indent="0" algn="l">
              <a:buNone/>
              <a:defRPr sz="2400">
                <a:solidFill>
                  <a:srgbClr val="A295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183112" y="6548608"/>
            <a:ext cx="8588355" cy="233191"/>
          </a:xfrm>
          <a:prstGeom prst="rect">
            <a:avLst/>
          </a:prstGeom>
        </p:spPr>
        <p:txBody>
          <a:bodyPr/>
          <a:lstStyle>
            <a:lvl1pPr algn="l">
              <a:defRPr sz="1000">
                <a:solidFill>
                  <a:schemeClr val="bg1"/>
                </a:solidFill>
                <a:latin typeface="Arial" panose="020B0604020202020204" pitchFamily="34" charset="0"/>
                <a:cs typeface="Arial" panose="020B0604020202020204" pitchFamily="34" charset="0"/>
              </a:defRPr>
            </a:lvl1pPr>
          </a:lstStyle>
          <a:p>
            <a:r>
              <a:rPr lang="en-US"/>
              <a:t>www.pcghealth.com | Washington Behavioral Health System Assessment Final Recommendations </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3653" y="5639340"/>
            <a:ext cx="1730714" cy="598159"/>
          </a:xfrm>
          <a:prstGeom prst="rect">
            <a:avLst/>
          </a:prstGeom>
        </p:spPr>
      </p:pic>
    </p:spTree>
    <p:extLst>
      <p:ext uri="{BB962C8B-B14F-4D97-AF65-F5344CB8AC3E}">
        <p14:creationId xmlns:p14="http://schemas.microsoft.com/office/powerpoint/2010/main" val="18716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S Title and Content">
    <p:spTree>
      <p:nvGrpSpPr>
        <p:cNvPr id="1" name=""/>
        <p:cNvGrpSpPr/>
        <p:nvPr/>
      </p:nvGrpSpPr>
      <p:grpSpPr>
        <a:xfrm>
          <a:off x="0" y="0"/>
          <a:ext cx="0" cy="0"/>
          <a:chOff x="0" y="0"/>
          <a:chExt cx="0" cy="0"/>
        </a:xfrm>
      </p:grpSpPr>
      <p:sp>
        <p:nvSpPr>
          <p:cNvPr id="7" name="Rectangle 6"/>
          <p:cNvSpPr/>
          <p:nvPr userDrawn="1"/>
        </p:nvSpPr>
        <p:spPr>
          <a:xfrm>
            <a:off x="0" y="6485465"/>
            <a:ext cx="9143999" cy="365760"/>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668522"/>
            <a:ext cx="7886700" cy="905069"/>
          </a:xfrm>
          <a:ln>
            <a:noFill/>
          </a:ln>
        </p:spPr>
        <p:txBody>
          <a:bodyPr anchor="t" anchorCtr="0"/>
          <a:lstStyle>
            <a:lvl1pPr>
              <a:defRPr>
                <a:solidFill>
                  <a:srgbClr val="00AAD2"/>
                </a:solidFill>
              </a:defRPr>
            </a:lvl1pPr>
          </a:lstStyle>
          <a:p>
            <a:r>
              <a:rPr lang="en-US" dirty="0"/>
              <a:t>Click to edit Master title style</a:t>
            </a:r>
          </a:p>
        </p:txBody>
      </p:sp>
      <p:sp>
        <p:nvSpPr>
          <p:cNvPr id="3" name="Content Placeholder 2"/>
          <p:cNvSpPr>
            <a:spLocks noGrp="1"/>
          </p:cNvSpPr>
          <p:nvPr>
            <p:ph idx="1"/>
          </p:nvPr>
        </p:nvSpPr>
        <p:spPr>
          <a:xfrm>
            <a:off x="628650" y="1346200"/>
            <a:ext cx="7886700" cy="4830763"/>
          </a:xfr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www.pcghealth.com | Washington Behavioral Health System Assessment Final Recommendations </a:t>
            </a:r>
            <a:endParaRPr lang="en-US" dirty="0"/>
          </a:p>
        </p:txBody>
      </p:sp>
      <p:sp>
        <p:nvSpPr>
          <p:cNvPr id="6"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208605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S Section Break">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23888" y="600604"/>
            <a:ext cx="7886700" cy="2852737"/>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4093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0588"/>
            <a:ext cx="7886700" cy="9050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95535"/>
            <a:ext cx="7886700" cy="45814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289827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7" r:id="rId3"/>
    <p:sldLayoutId id="2147483673" r:id="rId4"/>
    <p:sldLayoutId id="2147483672" r:id="rId5"/>
    <p:sldLayoutId id="2147483681" r:id="rId6"/>
    <p:sldLayoutId id="2147483676" r:id="rId7"/>
    <p:sldLayoutId id="2147483662" r:id="rId8"/>
    <p:sldLayoutId id="2147483663" r:id="rId9"/>
    <p:sldLayoutId id="2147483680" r:id="rId10"/>
    <p:sldLayoutId id="2147483678" r:id="rId11"/>
    <p:sldLayoutId id="2147483664" r:id="rId12"/>
    <p:sldLayoutId id="2147483666" r:id="rId13"/>
    <p:sldLayoutId id="2147483667" r:id="rId14"/>
    <p:sldLayoutId id="2147483668" r:id="rId15"/>
    <p:sldLayoutId id="2147483679" r:id="rId16"/>
  </p:sldLayoutIdLst>
  <p:hf hdr="0" dt="0"/>
  <p:txStyles>
    <p:titleStyle>
      <a:lvl1pPr algn="l" defTabSz="914400" rtl="0" eaLnBrk="1" latinLnBrk="0" hangingPunct="1">
        <a:lnSpc>
          <a:spcPct val="90000"/>
        </a:lnSpc>
        <a:spcBef>
          <a:spcPct val="0"/>
        </a:spcBef>
        <a:buNone/>
        <a:defRPr sz="3000" kern="1200">
          <a:solidFill>
            <a:srgbClr val="00AAD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2C2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8.jpeg"/><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732" y="1074497"/>
            <a:ext cx="4678893" cy="2494037"/>
          </a:xfrm>
        </p:spPr>
        <p:txBody>
          <a:bodyPr>
            <a:normAutofit fontScale="90000"/>
          </a:bodyPr>
          <a:lstStyle/>
          <a:p>
            <a:r>
              <a:rPr lang="en-US" dirty="0"/>
              <a:t>Washington State Behavioral Health System Assessment Final Recommendations</a:t>
            </a:r>
          </a:p>
        </p:txBody>
      </p:sp>
      <p:sp>
        <p:nvSpPr>
          <p:cNvPr id="3" name="Subtitle 2"/>
          <p:cNvSpPr>
            <a:spLocks noGrp="1"/>
          </p:cNvSpPr>
          <p:nvPr>
            <p:ph type="subTitle" idx="1"/>
          </p:nvPr>
        </p:nvSpPr>
        <p:spPr>
          <a:xfrm>
            <a:off x="4131732" y="3964706"/>
            <a:ext cx="4326467" cy="1803400"/>
          </a:xfrm>
        </p:spPr>
        <p:txBody>
          <a:bodyPr>
            <a:normAutofit/>
          </a:bodyPr>
          <a:lstStyle/>
          <a:p>
            <a:r>
              <a:rPr lang="en-US" sz="1800" dirty="0"/>
              <a:t>November 22, 2016</a:t>
            </a:r>
          </a:p>
        </p:txBody>
      </p:sp>
    </p:spTree>
    <p:extLst>
      <p:ext uri="{BB962C8B-B14F-4D97-AF65-F5344CB8AC3E}">
        <p14:creationId xmlns:p14="http://schemas.microsoft.com/office/powerpoint/2010/main" val="209311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www.pcghealth.com | Washington Behavioral Health System Assessment Final Recommendations </a:t>
            </a:r>
          </a:p>
        </p:txBody>
      </p:sp>
      <p:sp>
        <p:nvSpPr>
          <p:cNvPr id="5" name="Title 4"/>
          <p:cNvSpPr>
            <a:spLocks noGrp="1"/>
          </p:cNvSpPr>
          <p:nvPr>
            <p:ph type="title"/>
          </p:nvPr>
        </p:nvSpPr>
        <p:spPr>
          <a:xfrm>
            <a:off x="520149" y="286173"/>
            <a:ext cx="7886700" cy="697690"/>
          </a:xfrm>
        </p:spPr>
        <p:txBody>
          <a:bodyPr anchor="t" anchorCtr="0"/>
          <a:lstStyle/>
          <a:p>
            <a:r>
              <a:rPr lang="en-US" dirty="0"/>
              <a:t>Visioning Sessions</a:t>
            </a:r>
          </a:p>
        </p:txBody>
      </p:sp>
      <p:grpSp>
        <p:nvGrpSpPr>
          <p:cNvPr id="2" name="Group 1"/>
          <p:cNvGrpSpPr/>
          <p:nvPr/>
        </p:nvGrpSpPr>
        <p:grpSpPr>
          <a:xfrm>
            <a:off x="183112" y="1890902"/>
            <a:ext cx="8760574" cy="4550845"/>
            <a:chOff x="267959" y="1653630"/>
            <a:chExt cx="8760574" cy="4550845"/>
          </a:xfrm>
        </p:grpSpPr>
        <p:sp>
          <p:nvSpPr>
            <p:cNvPr id="27" name="Isosceles Triangle 26"/>
            <p:cNvSpPr/>
            <p:nvPr/>
          </p:nvSpPr>
          <p:spPr>
            <a:xfrm rot="16200000">
              <a:off x="636384" y="2456093"/>
              <a:ext cx="4292601" cy="2723830"/>
            </a:xfrm>
            <a:prstGeom prst="triangle">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a:xfrm>
              <a:off x="4389219" y="4080779"/>
              <a:ext cx="4639314" cy="212369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2C2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spcAft>
                  <a:spcPts val="600"/>
                </a:spcAft>
                <a:buFont typeface="+mj-lt"/>
                <a:buAutoNum type="arabicPeriod"/>
              </a:pPr>
              <a:r>
                <a:rPr lang="en-US" sz="2600" dirty="0">
                  <a:solidFill>
                    <a:schemeClr val="tx1"/>
                  </a:solidFill>
                  <a:latin typeface="Rockwell" panose="02060603020205020403" pitchFamily="18" charset="0"/>
                </a:rPr>
                <a:t>Participants considered action items individually and then brainstormed with others.</a:t>
              </a:r>
            </a:p>
            <a:p>
              <a:pPr marL="342900" indent="-342900">
                <a:spcBef>
                  <a:spcPts val="600"/>
                </a:spcBef>
                <a:spcAft>
                  <a:spcPts val="600"/>
                </a:spcAft>
                <a:buFont typeface="+mj-lt"/>
                <a:buAutoNum type="arabicPeriod"/>
              </a:pPr>
              <a:r>
                <a:rPr lang="en-US" sz="2600" dirty="0">
                  <a:solidFill>
                    <a:schemeClr val="tx1"/>
                  </a:solidFill>
                  <a:latin typeface="Rockwell" panose="02060603020205020403" pitchFamily="18" charset="0"/>
                </a:rPr>
                <a:t>All identified action steps and components of a highly effective system were posted for all to review and discuss.</a:t>
              </a:r>
            </a:p>
            <a:p>
              <a:pPr marL="342900" indent="-342900">
                <a:spcBef>
                  <a:spcPts val="600"/>
                </a:spcBef>
                <a:spcAft>
                  <a:spcPts val="600"/>
                </a:spcAft>
                <a:buFont typeface="+mj-lt"/>
                <a:buAutoNum type="arabicPeriod"/>
              </a:pPr>
              <a:r>
                <a:rPr lang="en-US" sz="2600" dirty="0">
                  <a:solidFill>
                    <a:schemeClr val="tx1"/>
                  </a:solidFill>
                  <a:latin typeface="Rockwell" panose="02060603020205020403" pitchFamily="18" charset="0"/>
                </a:rPr>
                <a:t>Participants were asked to group the recommendations into discrete categories.</a:t>
              </a:r>
            </a:p>
            <a:p>
              <a:pPr>
                <a:lnSpc>
                  <a:spcPct val="100000"/>
                </a:lnSpc>
              </a:pPr>
              <a:endParaRPr lang="en-US" sz="1800" dirty="0"/>
            </a:p>
          </p:txBody>
        </p:sp>
        <p:sp>
          <p:nvSpPr>
            <p:cNvPr id="12" name="Rectangle 11"/>
            <p:cNvSpPr/>
            <p:nvPr/>
          </p:nvSpPr>
          <p:spPr>
            <a:xfrm>
              <a:off x="4389219" y="2096096"/>
              <a:ext cx="4639314" cy="1400383"/>
            </a:xfrm>
            <a:prstGeom prst="rect">
              <a:avLst/>
            </a:prstGeom>
          </p:spPr>
          <p:txBody>
            <a:bodyPr wrap="square">
              <a:spAutoFit/>
            </a:bodyPr>
            <a:lstStyle/>
            <a:p>
              <a:pPr marL="457200" indent="-457200">
                <a:spcAft>
                  <a:spcPts val="600"/>
                </a:spcAft>
                <a:buFont typeface="+mj-lt"/>
                <a:buAutoNum type="arabicPeriod"/>
              </a:pPr>
              <a:r>
                <a:rPr lang="en-US" sz="1600" u="sng" dirty="0">
                  <a:latin typeface="Rockwell" panose="02060603020205020403" pitchFamily="18" charset="0"/>
                  <a:cs typeface="Arial" panose="020B0604020202020204" pitchFamily="34" charset="0"/>
                </a:rPr>
                <a:t>Imagine a highly effective, fully integrated behavioral health system </a:t>
              </a:r>
              <a:r>
                <a:rPr lang="en-US" sz="1600" dirty="0">
                  <a:latin typeface="Rockwell" panose="02060603020205020403" pitchFamily="18" charset="0"/>
                  <a:cs typeface="Arial" panose="020B0604020202020204" pitchFamily="34" charset="0"/>
                </a:rPr>
                <a:t>in the year 2020.</a:t>
              </a:r>
            </a:p>
            <a:p>
              <a:pPr marL="457200" indent="-457200">
                <a:spcAft>
                  <a:spcPts val="600"/>
                </a:spcAft>
                <a:buFont typeface="+mj-lt"/>
                <a:buAutoNum type="arabicPeriod"/>
              </a:pPr>
              <a:r>
                <a:rPr lang="en-US" sz="1600" u="sng" dirty="0">
                  <a:latin typeface="Rockwell" panose="02060603020205020403" pitchFamily="18" charset="0"/>
                  <a:cs typeface="Arial" panose="020B0604020202020204" pitchFamily="34" charset="0"/>
                </a:rPr>
                <a:t>Identify the action steps </a:t>
              </a:r>
              <a:r>
                <a:rPr lang="en-US" sz="1600" dirty="0">
                  <a:latin typeface="Rockwell" panose="02060603020205020403" pitchFamily="18" charset="0"/>
                  <a:cs typeface="Arial" panose="020B0604020202020204" pitchFamily="34" charset="0"/>
                </a:rPr>
                <a:t>taken by the state between now and then to realize that vision.</a:t>
              </a:r>
            </a:p>
          </p:txBody>
        </p:sp>
        <p:sp>
          <p:nvSpPr>
            <p:cNvPr id="13" name="Rectangle 12"/>
            <p:cNvSpPr/>
            <p:nvPr/>
          </p:nvSpPr>
          <p:spPr>
            <a:xfrm rot="16200000">
              <a:off x="2529286" y="3543830"/>
              <a:ext cx="2675028" cy="400110"/>
            </a:xfrm>
            <a:prstGeom prst="rect">
              <a:avLst/>
            </a:prstGeom>
          </p:spPr>
          <p:txBody>
            <a:bodyPr wrap="none">
              <a:spAutoFit/>
            </a:bodyPr>
            <a:lstStyle/>
            <a:p>
              <a:pPr>
                <a:spcAft>
                  <a:spcPts val="600"/>
                </a:spcAft>
              </a:pPr>
              <a:r>
                <a:rPr lang="en-US" sz="2000" b="1" dirty="0">
                  <a:solidFill>
                    <a:srgbClr val="FDBB30"/>
                  </a:solidFill>
                  <a:latin typeface="Rockwell" panose="02060603020205020403" pitchFamily="18" charset="0"/>
                </a:rPr>
                <a:t>Visioning Approach</a:t>
              </a:r>
            </a:p>
          </p:txBody>
        </p:sp>
        <p:sp>
          <p:nvSpPr>
            <p:cNvPr id="26" name="Rectangle 25"/>
            <p:cNvSpPr/>
            <p:nvPr/>
          </p:nvSpPr>
          <p:spPr>
            <a:xfrm>
              <a:off x="4303695" y="3543830"/>
              <a:ext cx="1677126" cy="400110"/>
            </a:xfrm>
            <a:prstGeom prst="rect">
              <a:avLst/>
            </a:prstGeom>
          </p:spPr>
          <p:txBody>
            <a:bodyPr wrap="none">
              <a:spAutoFit/>
            </a:bodyPr>
            <a:lstStyle/>
            <a:p>
              <a:pPr>
                <a:spcAft>
                  <a:spcPts val="600"/>
                </a:spcAft>
              </a:pPr>
              <a:r>
                <a:rPr lang="en-US" sz="2000" i="1" dirty="0">
                  <a:solidFill>
                    <a:srgbClr val="00549E"/>
                  </a:solidFill>
                  <a:latin typeface="Rockwell" panose="02060603020205020403" pitchFamily="18" charset="0"/>
                </a:rPr>
                <a:t>The Process:</a:t>
              </a:r>
            </a:p>
          </p:txBody>
        </p:sp>
        <p:sp>
          <p:nvSpPr>
            <p:cNvPr id="29" name="Oval 28"/>
            <p:cNvSpPr/>
            <p:nvPr/>
          </p:nvSpPr>
          <p:spPr>
            <a:xfrm>
              <a:off x="267959" y="2352654"/>
              <a:ext cx="2511453" cy="2428789"/>
            </a:xfrm>
            <a:prstGeom prst="ellipse">
              <a:avLst/>
            </a:prstGeom>
            <a:solidFill>
              <a:schemeClr val="bg1"/>
            </a:solidFill>
            <a:ln w="50800">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252720" y="1653630"/>
              <a:ext cx="1779077" cy="400110"/>
            </a:xfrm>
            <a:prstGeom prst="rect">
              <a:avLst/>
            </a:prstGeom>
          </p:spPr>
          <p:txBody>
            <a:bodyPr wrap="none">
              <a:spAutoFit/>
            </a:bodyPr>
            <a:lstStyle/>
            <a:p>
              <a:pPr>
                <a:spcAft>
                  <a:spcPts val="600"/>
                </a:spcAft>
              </a:pPr>
              <a:r>
                <a:rPr lang="en-US" sz="2000" i="1" dirty="0">
                  <a:solidFill>
                    <a:srgbClr val="00549E"/>
                  </a:solidFill>
                  <a:latin typeface="Rockwell" panose="02060603020205020403" pitchFamily="18" charset="0"/>
                </a:rPr>
                <a:t>The Exercise:</a:t>
              </a:r>
            </a:p>
          </p:txBody>
        </p:sp>
      </p:grpSp>
      <p:pic>
        <p:nvPicPr>
          <p:cNvPr id="30" name="Picture 29"/>
          <p:cNvPicPr>
            <a:picLocks noChangeAspect="1"/>
          </p:cNvPicPr>
          <p:nvPr/>
        </p:nvPicPr>
        <p:blipFill rotWithShape="1">
          <a:blip r:embed="rId2">
            <a:duotone>
              <a:schemeClr val="accent4">
                <a:shade val="45000"/>
                <a:satMod val="135000"/>
              </a:schemeClr>
              <a:prstClr val="white"/>
            </a:duotone>
          </a:blip>
          <a:srcRect l="31245" t="6358" r="41209" b="15238"/>
          <a:stretch/>
        </p:blipFill>
        <p:spPr>
          <a:xfrm>
            <a:off x="780266" y="2900753"/>
            <a:ext cx="1203672" cy="1807133"/>
          </a:xfrm>
          <a:prstGeom prst="rect">
            <a:avLst/>
          </a:prstGeom>
        </p:spPr>
      </p:pic>
      <p:sp>
        <p:nvSpPr>
          <p:cNvPr id="6" name="TextBox 5"/>
          <p:cNvSpPr txBox="1"/>
          <p:nvPr/>
        </p:nvSpPr>
        <p:spPr>
          <a:xfrm>
            <a:off x="646546" y="860711"/>
            <a:ext cx="8183418" cy="923330"/>
          </a:xfrm>
          <a:prstGeom prst="rect">
            <a:avLst/>
          </a:prstGeom>
          <a:noFill/>
        </p:spPr>
        <p:txBody>
          <a:bodyPr wrap="square" rtlCol="0">
            <a:spAutoFit/>
          </a:bodyPr>
          <a:lstStyle/>
          <a:p>
            <a:r>
              <a:rPr lang="en-US" dirty="0">
                <a:solidFill>
                  <a:srgbClr val="A2958A"/>
                </a:solidFill>
                <a:latin typeface="Rockwell" panose="02060603020205020403" pitchFamily="18" charset="0"/>
              </a:rPr>
              <a:t>The Visioning Sessions provided a systematic way for participants to collaborate and identify common themes in improving the behavioral health system.</a:t>
            </a:r>
          </a:p>
        </p:txBody>
      </p:sp>
      <p:sp>
        <p:nvSpPr>
          <p:cNvPr id="4" name="Slide Number Placeholder 3"/>
          <p:cNvSpPr>
            <a:spLocks noGrp="1"/>
          </p:cNvSpPr>
          <p:nvPr>
            <p:ph type="sldNum" sz="quarter" idx="12"/>
          </p:nvPr>
        </p:nvSpPr>
        <p:spPr/>
        <p:txBody>
          <a:bodyPr/>
          <a:lstStyle/>
          <a:p>
            <a:fld id="{F7C12BC4-994B-473A-871F-46235A85AC2B}" type="slidenum">
              <a:rPr lang="en-US" smtClean="0"/>
              <a:pPr/>
              <a:t>10</a:t>
            </a:fld>
            <a:endParaRPr lang="en-US" dirty="0"/>
          </a:p>
        </p:txBody>
      </p:sp>
    </p:spTree>
    <p:extLst>
      <p:ext uri="{BB962C8B-B14F-4D97-AF65-F5344CB8AC3E}">
        <p14:creationId xmlns:p14="http://schemas.microsoft.com/office/powerpoint/2010/main" val="107419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363982"/>
            <a:ext cx="7886700" cy="905069"/>
          </a:xfrm>
        </p:spPr>
        <p:txBody>
          <a:bodyPr/>
          <a:lstStyle/>
          <a:p>
            <a:r>
              <a:rPr lang="en-US" dirty="0"/>
              <a:t>Visioning Sessions</a:t>
            </a:r>
          </a:p>
        </p:txBody>
      </p:sp>
      <p:sp>
        <p:nvSpPr>
          <p:cNvPr id="3" name="Footer Placeholder 2"/>
          <p:cNvSpPr>
            <a:spLocks noGrp="1"/>
          </p:cNvSpPr>
          <p:nvPr>
            <p:ph type="ftr" sz="quarter" idx="11"/>
          </p:nvPr>
        </p:nvSpPr>
        <p:spPr/>
        <p:txBody>
          <a:bodyPr/>
          <a:lstStyle/>
          <a:p>
            <a:r>
              <a:rPr lang="en-US" dirty="0"/>
              <a:t>www.pcghealth.com | Washington Behavioral Health System Assessment Final Recommendations </a:t>
            </a:r>
          </a:p>
        </p:txBody>
      </p:sp>
      <p:sp>
        <p:nvSpPr>
          <p:cNvPr id="83" name="Rectangle 82"/>
          <p:cNvSpPr/>
          <p:nvPr/>
        </p:nvSpPr>
        <p:spPr>
          <a:xfrm>
            <a:off x="612130" y="5189004"/>
            <a:ext cx="2769002" cy="1600438"/>
          </a:xfrm>
          <a:prstGeom prst="rect">
            <a:avLst/>
          </a:prstGeom>
        </p:spPr>
        <p:txBody>
          <a:bodyPr wrap="square">
            <a:spAutoFit/>
          </a:bodyPr>
          <a:lstStyle/>
          <a:p>
            <a:r>
              <a:rPr lang="en-US" sz="2000" b="1" dirty="0">
                <a:solidFill>
                  <a:srgbClr val="FBB034"/>
                </a:solidFill>
                <a:latin typeface="Rockwell" panose="02060603020205020403" pitchFamily="18" charset="0"/>
              </a:rPr>
              <a:t>4. </a:t>
            </a:r>
            <a:r>
              <a:rPr lang="en-US" sz="1600" dirty="0">
                <a:latin typeface="Rockwell" panose="02060603020205020403" pitchFamily="18" charset="0"/>
              </a:rPr>
              <a:t>Support workforce development efforts and use of best practices to attract and retain staff.	</a:t>
            </a:r>
          </a:p>
          <a:p>
            <a:pPr>
              <a:lnSpc>
                <a:spcPct val="100000"/>
              </a:lnSpc>
            </a:pPr>
            <a:r>
              <a:rPr lang="en-US" sz="1400" dirty="0"/>
              <a:t>	</a:t>
            </a:r>
          </a:p>
        </p:txBody>
      </p:sp>
      <p:grpSp>
        <p:nvGrpSpPr>
          <p:cNvPr id="86" name="Group 85"/>
          <p:cNvGrpSpPr/>
          <p:nvPr/>
        </p:nvGrpSpPr>
        <p:grpSpPr>
          <a:xfrm>
            <a:off x="248548" y="1611024"/>
            <a:ext cx="9255863" cy="4984310"/>
            <a:chOff x="276258" y="1383663"/>
            <a:chExt cx="9255863" cy="4984310"/>
          </a:xfrm>
        </p:grpSpPr>
        <p:grpSp>
          <p:nvGrpSpPr>
            <p:cNvPr id="53" name="Group 54"/>
            <p:cNvGrpSpPr/>
            <p:nvPr/>
          </p:nvGrpSpPr>
          <p:grpSpPr>
            <a:xfrm>
              <a:off x="318924" y="1383663"/>
              <a:ext cx="8624786" cy="4456844"/>
              <a:chOff x="546273" y="2316783"/>
              <a:chExt cx="6288481" cy="3249562"/>
            </a:xfrm>
          </p:grpSpPr>
          <p:sp>
            <p:nvSpPr>
              <p:cNvPr id="54" name="Rectangle 53"/>
              <p:cNvSpPr>
                <a:spLocks noChangeArrowheads="1"/>
              </p:cNvSpPr>
              <p:nvPr/>
            </p:nvSpPr>
            <p:spPr bwMode="auto">
              <a:xfrm>
                <a:off x="546273" y="4024938"/>
                <a:ext cx="72765" cy="185604"/>
              </a:xfrm>
              <a:prstGeom prst="rect">
                <a:avLst/>
              </a:prstGeom>
              <a:solidFill>
                <a:srgbClr val="FFFFFF"/>
              </a:solidFill>
              <a:ln w="6350">
                <a:noFill/>
                <a:miter lim="800000"/>
                <a:headEnd/>
                <a:tailEnd/>
              </a:ln>
              <a:effectLst/>
            </p:spPr>
            <p:txBody>
              <a:bodyPr wrap="none" lIns="54000" tIns="54000" rIns="54000" bIns="5400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101882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6" name="Line 23"/>
              <p:cNvSpPr>
                <a:spLocks noChangeShapeType="1"/>
              </p:cNvSpPr>
              <p:nvPr/>
            </p:nvSpPr>
            <p:spPr bwMode="auto">
              <a:xfrm rot="5400000">
                <a:off x="3690871" y="311970"/>
                <a:ext cx="0" cy="6287766"/>
              </a:xfrm>
              <a:prstGeom prst="line">
                <a:avLst/>
              </a:prstGeom>
              <a:noFill/>
              <a:ln w="12700">
                <a:solidFill>
                  <a:srgbClr val="DC6900"/>
                </a:solidFill>
                <a:round/>
                <a:headEnd/>
                <a:tailEnd/>
              </a:ln>
              <a:effectLst/>
            </p:spPr>
            <p:txBody>
              <a:bodyPr lIns="54000" tIns="54000" rIns="54000" bIns="5400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101882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7" name="Line 24"/>
              <p:cNvSpPr>
                <a:spLocks noChangeShapeType="1"/>
              </p:cNvSpPr>
              <p:nvPr/>
            </p:nvSpPr>
            <p:spPr bwMode="auto">
              <a:xfrm rot="5400000">
                <a:off x="3690871" y="1713178"/>
                <a:ext cx="0" cy="6287766"/>
              </a:xfrm>
              <a:prstGeom prst="line">
                <a:avLst/>
              </a:prstGeom>
              <a:noFill/>
              <a:ln w="12700">
                <a:solidFill>
                  <a:srgbClr val="DC6900"/>
                </a:solidFill>
                <a:round/>
                <a:headEnd/>
                <a:tailEnd/>
              </a:ln>
              <a:effectLst/>
            </p:spPr>
            <p:txBody>
              <a:bodyPr lIns="54000" tIns="54000" rIns="54000" bIns="5400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101882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Georgia"/>
                  <a:ea typeface="+mn-ea"/>
                  <a:cs typeface="+mn-cs"/>
                </a:endParaRPr>
              </a:p>
            </p:txBody>
          </p:sp>
          <p:grpSp>
            <p:nvGrpSpPr>
              <p:cNvPr id="58" name="Group 34"/>
              <p:cNvGrpSpPr>
                <a:grpSpLocks noChangeAspect="1"/>
              </p:cNvGrpSpPr>
              <p:nvPr/>
            </p:nvGrpSpPr>
            <p:grpSpPr bwMode="auto">
              <a:xfrm>
                <a:off x="2261116" y="2742477"/>
                <a:ext cx="2856645" cy="2823868"/>
                <a:chOff x="3550" y="1553"/>
                <a:chExt cx="1936" cy="1916"/>
              </a:xfrm>
            </p:grpSpPr>
            <p:sp>
              <p:nvSpPr>
                <p:cNvPr id="65" name="Freeform 64"/>
                <p:cNvSpPr>
                  <a:spLocks noChangeAspect="1"/>
                </p:cNvSpPr>
                <p:nvPr/>
              </p:nvSpPr>
              <p:spPr bwMode="auto">
                <a:xfrm>
                  <a:off x="4521" y="2033"/>
                  <a:ext cx="965" cy="956"/>
                </a:xfrm>
                <a:custGeom>
                  <a:avLst/>
                  <a:gdLst/>
                  <a:ahLst/>
                  <a:cxnLst>
                    <a:cxn ang="0">
                      <a:pos x="150" y="173"/>
                    </a:cxn>
                    <a:cxn ang="0">
                      <a:pos x="174" y="87"/>
                    </a:cxn>
                    <a:cxn ang="0">
                      <a:pos x="150" y="0"/>
                    </a:cxn>
                    <a:cxn ang="0">
                      <a:pos x="0" y="87"/>
                    </a:cxn>
                    <a:cxn ang="0">
                      <a:pos x="150" y="173"/>
                    </a:cxn>
                  </a:cxnLst>
                  <a:rect l="0" t="0" r="r" b="b"/>
                  <a:pathLst>
                    <a:path w="174" h="173">
                      <a:moveTo>
                        <a:pt x="150" y="173"/>
                      </a:moveTo>
                      <a:cubicBezTo>
                        <a:pt x="165" y="147"/>
                        <a:pt x="174" y="117"/>
                        <a:pt x="174" y="87"/>
                      </a:cubicBezTo>
                      <a:cubicBezTo>
                        <a:pt x="174" y="56"/>
                        <a:pt x="165" y="26"/>
                        <a:pt x="150" y="0"/>
                      </a:cubicBezTo>
                      <a:lnTo>
                        <a:pt x="0" y="87"/>
                      </a:lnTo>
                      <a:lnTo>
                        <a:pt x="150" y="173"/>
                      </a:lnTo>
                      <a:close/>
                    </a:path>
                  </a:pathLst>
                </a:custGeom>
                <a:solidFill>
                  <a:srgbClr val="00549E"/>
                </a:solidFill>
                <a:ln w="12700" cmpd="sng">
                  <a:solidFill>
                    <a:srgbClr val="FFFFFF"/>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101882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FBB034"/>
                    </a:solidFill>
                    <a:effectLst/>
                    <a:uLnTx/>
                    <a:uFillTx/>
                    <a:latin typeface="Georgia"/>
                    <a:ea typeface="+mn-ea"/>
                    <a:cs typeface="+mn-cs"/>
                  </a:endParaRPr>
                </a:p>
              </p:txBody>
            </p:sp>
            <p:sp>
              <p:nvSpPr>
                <p:cNvPr id="66" name="Freeform 65"/>
                <p:cNvSpPr>
                  <a:spLocks noChangeAspect="1"/>
                </p:cNvSpPr>
                <p:nvPr/>
              </p:nvSpPr>
              <p:spPr bwMode="auto">
                <a:xfrm>
                  <a:off x="4521" y="1553"/>
                  <a:ext cx="832" cy="961"/>
                </a:xfrm>
                <a:custGeom>
                  <a:avLst/>
                  <a:gdLst/>
                  <a:ahLst/>
                  <a:cxnLst>
                    <a:cxn ang="0">
                      <a:pos x="150" y="87"/>
                    </a:cxn>
                    <a:cxn ang="0">
                      <a:pos x="0" y="0"/>
                    </a:cxn>
                    <a:cxn ang="0">
                      <a:pos x="0" y="174"/>
                    </a:cxn>
                    <a:cxn ang="0">
                      <a:pos x="150" y="87"/>
                    </a:cxn>
                  </a:cxnLst>
                  <a:rect l="0" t="0" r="r" b="b"/>
                  <a:pathLst>
                    <a:path w="150" h="174">
                      <a:moveTo>
                        <a:pt x="150" y="87"/>
                      </a:moveTo>
                      <a:cubicBezTo>
                        <a:pt x="119" y="33"/>
                        <a:pt x="62" y="0"/>
                        <a:pt x="0" y="0"/>
                      </a:cubicBezTo>
                      <a:lnTo>
                        <a:pt x="0" y="174"/>
                      </a:lnTo>
                      <a:lnTo>
                        <a:pt x="150" y="87"/>
                      </a:lnTo>
                      <a:close/>
                    </a:path>
                  </a:pathLst>
                </a:custGeom>
                <a:solidFill>
                  <a:srgbClr val="00549E"/>
                </a:solidFill>
                <a:ln w="12700" cmpd="sng">
                  <a:solidFill>
                    <a:srgbClr val="FFFFFF"/>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101882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FBB034"/>
                    </a:solidFill>
                    <a:effectLst/>
                    <a:uLnTx/>
                    <a:uFillTx/>
                    <a:latin typeface="Georgia"/>
                    <a:ea typeface="+mn-ea"/>
                    <a:cs typeface="+mn-cs"/>
                  </a:endParaRPr>
                </a:p>
              </p:txBody>
            </p:sp>
            <p:sp>
              <p:nvSpPr>
                <p:cNvPr id="67" name="Freeform 66"/>
                <p:cNvSpPr>
                  <a:spLocks noChangeAspect="1"/>
                </p:cNvSpPr>
                <p:nvPr/>
              </p:nvSpPr>
              <p:spPr bwMode="auto">
                <a:xfrm>
                  <a:off x="4521" y="2514"/>
                  <a:ext cx="832" cy="955"/>
                </a:xfrm>
                <a:custGeom>
                  <a:avLst/>
                  <a:gdLst/>
                  <a:ahLst/>
                  <a:cxnLst>
                    <a:cxn ang="0">
                      <a:pos x="0" y="173"/>
                    </a:cxn>
                    <a:cxn ang="0">
                      <a:pos x="150" y="86"/>
                    </a:cxn>
                    <a:cxn ang="0">
                      <a:pos x="0" y="0"/>
                    </a:cxn>
                    <a:cxn ang="0">
                      <a:pos x="0" y="173"/>
                    </a:cxn>
                  </a:cxnLst>
                  <a:rect l="0" t="0" r="r" b="b"/>
                  <a:pathLst>
                    <a:path w="150" h="173">
                      <a:moveTo>
                        <a:pt x="0" y="173"/>
                      </a:moveTo>
                      <a:cubicBezTo>
                        <a:pt x="62" y="173"/>
                        <a:pt x="119" y="140"/>
                        <a:pt x="150" y="86"/>
                      </a:cubicBezTo>
                      <a:lnTo>
                        <a:pt x="0" y="0"/>
                      </a:lnTo>
                      <a:lnTo>
                        <a:pt x="0" y="173"/>
                      </a:lnTo>
                      <a:close/>
                    </a:path>
                  </a:pathLst>
                </a:custGeom>
                <a:solidFill>
                  <a:srgbClr val="00549E"/>
                </a:solidFill>
                <a:ln w="12700" cmpd="sng">
                  <a:solidFill>
                    <a:srgbClr val="FFFFFF"/>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101882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FBB034"/>
                    </a:solidFill>
                    <a:effectLst/>
                    <a:uLnTx/>
                    <a:uFillTx/>
                    <a:latin typeface="Georgia"/>
                    <a:ea typeface="+mn-ea"/>
                    <a:cs typeface="+mn-cs"/>
                  </a:endParaRPr>
                </a:p>
              </p:txBody>
            </p:sp>
            <p:sp>
              <p:nvSpPr>
                <p:cNvPr id="68" name="Freeform 67"/>
                <p:cNvSpPr>
                  <a:spLocks noChangeAspect="1"/>
                </p:cNvSpPr>
                <p:nvPr/>
              </p:nvSpPr>
              <p:spPr bwMode="auto">
                <a:xfrm>
                  <a:off x="3683" y="2514"/>
                  <a:ext cx="838" cy="955"/>
                </a:xfrm>
                <a:custGeom>
                  <a:avLst/>
                  <a:gdLst/>
                  <a:ahLst/>
                  <a:cxnLst>
                    <a:cxn ang="0">
                      <a:pos x="0" y="86"/>
                    </a:cxn>
                    <a:cxn ang="0">
                      <a:pos x="151" y="173"/>
                    </a:cxn>
                    <a:cxn ang="0">
                      <a:pos x="151" y="0"/>
                    </a:cxn>
                    <a:cxn ang="0">
                      <a:pos x="0" y="86"/>
                    </a:cxn>
                  </a:cxnLst>
                  <a:rect l="0" t="0" r="r" b="b"/>
                  <a:pathLst>
                    <a:path w="151" h="173">
                      <a:moveTo>
                        <a:pt x="0" y="86"/>
                      </a:moveTo>
                      <a:cubicBezTo>
                        <a:pt x="31" y="140"/>
                        <a:pt x="88" y="173"/>
                        <a:pt x="151" y="173"/>
                      </a:cubicBezTo>
                      <a:lnTo>
                        <a:pt x="151" y="0"/>
                      </a:lnTo>
                      <a:lnTo>
                        <a:pt x="0" y="86"/>
                      </a:lnTo>
                      <a:close/>
                    </a:path>
                  </a:pathLst>
                </a:custGeom>
                <a:solidFill>
                  <a:srgbClr val="00549E"/>
                </a:solidFill>
                <a:ln w="12700" cmpd="sng">
                  <a:solidFill>
                    <a:srgbClr val="FFFFFF"/>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1018824" rtl="0" eaLnBrk="1" fontAlgn="base" latinLnBrk="0" hangingPunct="1">
                    <a:lnSpc>
                      <a:spcPct val="100000"/>
                    </a:lnSpc>
                    <a:spcBef>
                      <a:spcPct val="0"/>
                    </a:spcBef>
                    <a:spcAft>
                      <a:spcPct val="0"/>
                    </a:spcAft>
                    <a:buClrTx/>
                    <a:buSzTx/>
                    <a:buFontTx/>
                    <a:buNone/>
                    <a:tabLst/>
                    <a:defRPr/>
                  </a:pPr>
                  <a:endParaRPr kumimoji="0" lang="en-GB" sz="1100" b="1" i="1" u="none" strike="noStrike" kern="1200" cap="none" spc="0" normalizeH="0" baseline="0" noProof="0" dirty="0">
                    <a:ln>
                      <a:noFill/>
                    </a:ln>
                    <a:solidFill>
                      <a:srgbClr val="FBB034"/>
                    </a:solidFill>
                    <a:effectLst/>
                    <a:uLnTx/>
                    <a:uFillTx/>
                    <a:latin typeface="Georgia"/>
                    <a:ea typeface="+mn-ea"/>
                    <a:cs typeface="+mn-cs"/>
                  </a:endParaRPr>
                </a:p>
              </p:txBody>
            </p:sp>
            <p:sp>
              <p:nvSpPr>
                <p:cNvPr id="69" name="Freeform 68"/>
                <p:cNvSpPr>
                  <a:spLocks noChangeAspect="1"/>
                </p:cNvSpPr>
                <p:nvPr/>
              </p:nvSpPr>
              <p:spPr bwMode="auto">
                <a:xfrm>
                  <a:off x="3550" y="2033"/>
                  <a:ext cx="971" cy="956"/>
                </a:xfrm>
                <a:custGeom>
                  <a:avLst/>
                  <a:gdLst/>
                  <a:ahLst/>
                  <a:cxnLst>
                    <a:cxn ang="0">
                      <a:pos x="24" y="0"/>
                    </a:cxn>
                    <a:cxn ang="0">
                      <a:pos x="1" y="86"/>
                    </a:cxn>
                    <a:cxn ang="0">
                      <a:pos x="24" y="173"/>
                    </a:cxn>
                    <a:cxn ang="0">
                      <a:pos x="175" y="87"/>
                    </a:cxn>
                    <a:cxn ang="0">
                      <a:pos x="24" y="0"/>
                    </a:cxn>
                  </a:cxnLst>
                  <a:rect l="0" t="0" r="r" b="b"/>
                  <a:pathLst>
                    <a:path w="175" h="173">
                      <a:moveTo>
                        <a:pt x="24" y="0"/>
                      </a:moveTo>
                      <a:cubicBezTo>
                        <a:pt x="9" y="26"/>
                        <a:pt x="1" y="56"/>
                        <a:pt x="1" y="86"/>
                      </a:cubicBezTo>
                      <a:cubicBezTo>
                        <a:pt x="0" y="117"/>
                        <a:pt x="9" y="147"/>
                        <a:pt x="24" y="173"/>
                      </a:cubicBezTo>
                      <a:lnTo>
                        <a:pt x="175" y="87"/>
                      </a:lnTo>
                      <a:lnTo>
                        <a:pt x="24" y="0"/>
                      </a:lnTo>
                      <a:close/>
                    </a:path>
                  </a:pathLst>
                </a:custGeom>
                <a:solidFill>
                  <a:srgbClr val="00549E"/>
                </a:solidFill>
                <a:ln w="12700" cmpd="sng">
                  <a:solidFill>
                    <a:srgbClr val="FFFFFF"/>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101882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FBB034"/>
                    </a:solidFill>
                    <a:effectLst/>
                    <a:uLnTx/>
                    <a:uFillTx/>
                    <a:latin typeface="Georgia"/>
                    <a:ea typeface="+mn-ea"/>
                    <a:cs typeface="+mn-cs"/>
                  </a:endParaRPr>
                </a:p>
              </p:txBody>
            </p:sp>
            <p:sp>
              <p:nvSpPr>
                <p:cNvPr id="70" name="Freeform 69"/>
                <p:cNvSpPr>
                  <a:spLocks noChangeAspect="1"/>
                </p:cNvSpPr>
                <p:nvPr/>
              </p:nvSpPr>
              <p:spPr bwMode="auto">
                <a:xfrm>
                  <a:off x="3683" y="1553"/>
                  <a:ext cx="838" cy="961"/>
                </a:xfrm>
                <a:custGeom>
                  <a:avLst/>
                  <a:gdLst/>
                  <a:ahLst/>
                  <a:cxnLst>
                    <a:cxn ang="0">
                      <a:pos x="150" y="0"/>
                    </a:cxn>
                    <a:cxn ang="0">
                      <a:pos x="0" y="87"/>
                    </a:cxn>
                    <a:cxn ang="0">
                      <a:pos x="151" y="174"/>
                    </a:cxn>
                    <a:cxn ang="0">
                      <a:pos x="150" y="0"/>
                    </a:cxn>
                  </a:cxnLst>
                  <a:rect l="0" t="0" r="r" b="b"/>
                  <a:pathLst>
                    <a:path w="151" h="174">
                      <a:moveTo>
                        <a:pt x="150" y="0"/>
                      </a:moveTo>
                      <a:cubicBezTo>
                        <a:pt x="88" y="0"/>
                        <a:pt x="31" y="33"/>
                        <a:pt x="0" y="87"/>
                      </a:cubicBezTo>
                      <a:lnTo>
                        <a:pt x="151" y="174"/>
                      </a:lnTo>
                      <a:lnTo>
                        <a:pt x="150" y="0"/>
                      </a:lnTo>
                      <a:close/>
                    </a:path>
                  </a:pathLst>
                </a:custGeom>
                <a:solidFill>
                  <a:srgbClr val="00549E"/>
                </a:solidFill>
                <a:ln w="12700" cmpd="sng">
                  <a:solidFill>
                    <a:srgbClr val="FFFFFF"/>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1018824" rtl="0" eaLnBrk="1" fontAlgn="base" latinLnBrk="0" hangingPunct="1">
                    <a:lnSpc>
                      <a:spcPct val="100000"/>
                    </a:lnSpc>
                    <a:spcBef>
                      <a:spcPct val="0"/>
                    </a:spcBef>
                    <a:spcAft>
                      <a:spcPct val="0"/>
                    </a:spcAft>
                    <a:buClrTx/>
                    <a:buSzTx/>
                    <a:buFontTx/>
                    <a:buNone/>
                    <a:tabLst/>
                    <a:defRPr/>
                  </a:pPr>
                  <a:endParaRPr kumimoji="0" lang="en-GB" sz="1100" b="1" i="1" u="none" strike="noStrike" kern="1200" cap="none" spc="0" normalizeH="0" baseline="0" noProof="0" dirty="0">
                    <a:ln>
                      <a:noFill/>
                    </a:ln>
                    <a:solidFill>
                      <a:srgbClr val="FBB034"/>
                    </a:solidFill>
                    <a:effectLst/>
                    <a:uLnTx/>
                    <a:uFillTx/>
                    <a:latin typeface="Georgia"/>
                    <a:ea typeface="+mn-ea"/>
                    <a:cs typeface="+mn-cs"/>
                  </a:endParaRPr>
                </a:p>
              </p:txBody>
            </p:sp>
            <p:sp>
              <p:nvSpPr>
                <p:cNvPr id="71" name="Oval 70"/>
                <p:cNvSpPr>
                  <a:spLocks noChangeAspect="1" noChangeArrowheads="1"/>
                </p:cNvSpPr>
                <p:nvPr/>
              </p:nvSpPr>
              <p:spPr bwMode="auto">
                <a:xfrm>
                  <a:off x="4126" y="2120"/>
                  <a:ext cx="786" cy="784"/>
                </a:xfrm>
                <a:prstGeom prst="ellipse">
                  <a:avLst/>
                </a:prstGeom>
                <a:solidFill>
                  <a:srgbClr val="FFFFFF"/>
                </a:solidFill>
                <a:ln w="12700" algn="ctr">
                  <a:solidFill>
                    <a:srgbClr val="FFFFFF"/>
                  </a:solidFill>
                  <a:round/>
                  <a:headEnd/>
                  <a:tailEnd/>
                </a:ln>
                <a:effectLst/>
              </p:spPr>
              <p:txBody>
                <a:bodyPr wrap="none" lIns="0" tIns="0" rIns="0" bIns="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1018824" rtl="0" eaLnBrk="1" fontAlgn="base" latinLnBrk="0" hangingPunct="1">
                    <a:lnSpc>
                      <a:spcPct val="100000"/>
                    </a:lnSpc>
                    <a:spcBef>
                      <a:spcPct val="0"/>
                    </a:spcBef>
                    <a:spcAft>
                      <a:spcPct val="0"/>
                    </a:spcAft>
                    <a:buClrTx/>
                    <a:buSzPct val="90000"/>
                    <a:buFontTx/>
                    <a:buNone/>
                    <a:tabLst/>
                    <a:defRPr/>
                  </a:pPr>
                  <a:r>
                    <a:rPr kumimoji="0" lang="en-GB" sz="1400" b="1" i="1" u="none" strike="noStrike" kern="1200" cap="none" spc="0" normalizeH="0" baseline="0" noProof="0" dirty="0">
                      <a:ln>
                        <a:noFill/>
                      </a:ln>
                      <a:solidFill>
                        <a:srgbClr val="FBB034"/>
                      </a:solidFill>
                      <a:effectLst/>
                      <a:uLnTx/>
                      <a:uFillTx/>
                      <a:latin typeface="Rockwell" panose="02060603020205020403" pitchFamily="18" charset="0"/>
                      <a:cs typeface="Arial" charset="0"/>
                    </a:rPr>
                    <a:t>6</a:t>
                  </a:r>
                  <a:r>
                    <a:rPr kumimoji="0" lang="en-GB" sz="1400" b="1" i="1" u="none" strike="noStrike" kern="1200" cap="none" spc="0" normalizeH="0" noProof="0" dirty="0">
                      <a:ln>
                        <a:noFill/>
                      </a:ln>
                      <a:solidFill>
                        <a:srgbClr val="FBB034"/>
                      </a:solidFill>
                      <a:effectLst/>
                      <a:uLnTx/>
                      <a:uFillTx/>
                      <a:latin typeface="Rockwell" panose="02060603020205020403" pitchFamily="18" charset="0"/>
                      <a:cs typeface="Arial" charset="0"/>
                    </a:rPr>
                    <a:t> Areas of </a:t>
                  </a:r>
                </a:p>
                <a:p>
                  <a:pPr marL="0" marR="0" lvl="0" indent="0" algn="ctr" defTabSz="1018824" rtl="0" eaLnBrk="1" fontAlgn="base" latinLnBrk="0" hangingPunct="1">
                    <a:lnSpc>
                      <a:spcPct val="100000"/>
                    </a:lnSpc>
                    <a:spcBef>
                      <a:spcPct val="0"/>
                    </a:spcBef>
                    <a:spcAft>
                      <a:spcPct val="0"/>
                    </a:spcAft>
                    <a:buClrTx/>
                    <a:buSzPct val="90000"/>
                    <a:buFontTx/>
                    <a:buNone/>
                    <a:tabLst/>
                    <a:defRPr/>
                  </a:pPr>
                  <a:r>
                    <a:rPr kumimoji="0" lang="en-GB" sz="1400" b="1" i="1" u="none" strike="noStrike" kern="1200" cap="none" spc="0" normalizeH="0" noProof="0" dirty="0">
                      <a:ln>
                        <a:noFill/>
                      </a:ln>
                      <a:solidFill>
                        <a:srgbClr val="FBB034"/>
                      </a:solidFill>
                      <a:effectLst/>
                      <a:uLnTx/>
                      <a:uFillTx/>
                      <a:latin typeface="Rockwell" panose="02060603020205020403" pitchFamily="18" charset="0"/>
                      <a:cs typeface="Arial" charset="0"/>
                    </a:rPr>
                    <a:t>Improvement</a:t>
                  </a:r>
                  <a:endParaRPr kumimoji="0" lang="en-GB" sz="1400" b="1" i="1" u="none" strike="noStrike" kern="1200" cap="none" spc="0" normalizeH="0" baseline="0" noProof="0" dirty="0">
                    <a:ln>
                      <a:noFill/>
                    </a:ln>
                    <a:solidFill>
                      <a:srgbClr val="FBB034"/>
                    </a:solidFill>
                    <a:effectLst/>
                    <a:uLnTx/>
                    <a:uFillTx/>
                    <a:latin typeface="Rockwell" panose="02060603020205020403" pitchFamily="18" charset="0"/>
                    <a:cs typeface="Arial" charset="0"/>
                  </a:endParaRPr>
                </a:p>
              </p:txBody>
            </p:sp>
            <p:sp>
              <p:nvSpPr>
                <p:cNvPr id="72" name="Rectangle 71"/>
                <p:cNvSpPr>
                  <a:spLocks noChangeAspect="1" noChangeArrowheads="1"/>
                </p:cNvSpPr>
                <p:nvPr/>
              </p:nvSpPr>
              <p:spPr bwMode="auto">
                <a:xfrm>
                  <a:off x="3713" y="1873"/>
                  <a:ext cx="864" cy="167"/>
                </a:xfrm>
                <a:prstGeom prst="rect">
                  <a:avLst/>
                </a:prstGeom>
                <a:noFill/>
                <a:ln w="12700" algn="ctr">
                  <a:noFill/>
                  <a:miter lim="800000"/>
                  <a:headEnd/>
                  <a:tailEnd/>
                </a:ln>
                <a:effectLst/>
              </p:spPr>
              <p:txBody>
                <a:bodyPr wrap="squar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1018824" rtl="0" eaLnBrk="1" fontAlgn="base" latinLnBrk="0" hangingPunct="1">
                    <a:lnSpc>
                      <a:spcPct val="100000"/>
                    </a:lnSpc>
                    <a:spcBef>
                      <a:spcPct val="0"/>
                    </a:spcBef>
                    <a:spcAft>
                      <a:spcPct val="0"/>
                    </a:spcAft>
                    <a:buClrTx/>
                    <a:buSzPct val="90000"/>
                    <a:buFontTx/>
                    <a:buNone/>
                    <a:tabLst/>
                    <a:defRPr/>
                  </a:pPr>
                  <a:r>
                    <a:rPr lang="en-GB" sz="1100" b="1" i="1" dirty="0">
                      <a:solidFill>
                        <a:srgbClr val="FFFFFF"/>
                      </a:solidFill>
                      <a:latin typeface="Rockwell" panose="02060603020205020403" pitchFamily="18" charset="0"/>
                      <a:cs typeface="Arial" charset="0"/>
                    </a:rPr>
                    <a:t>6</a:t>
                  </a:r>
                  <a:r>
                    <a:rPr kumimoji="0" lang="en-GB" sz="1100" b="1" i="1" u="none" strike="noStrike" kern="1200" cap="none" spc="0" normalizeH="0" baseline="0" noProof="0" dirty="0">
                      <a:ln>
                        <a:noFill/>
                      </a:ln>
                      <a:solidFill>
                        <a:srgbClr val="FFFFFF"/>
                      </a:solidFill>
                      <a:effectLst/>
                      <a:uLnTx/>
                      <a:uFillTx/>
                      <a:latin typeface="Rockwell" panose="02060603020205020403" pitchFamily="18" charset="0"/>
                      <a:cs typeface="Arial" charset="0"/>
                    </a:rPr>
                    <a:t>.</a:t>
                  </a:r>
                  <a:r>
                    <a:rPr kumimoji="0" lang="en-GB" sz="1100" b="1" i="1" u="none" strike="noStrike" kern="1200" cap="none" spc="0" normalizeH="0" noProof="0" dirty="0">
                      <a:ln>
                        <a:noFill/>
                      </a:ln>
                      <a:solidFill>
                        <a:srgbClr val="FFFFFF"/>
                      </a:solidFill>
                      <a:effectLst/>
                      <a:uLnTx/>
                      <a:uFillTx/>
                      <a:latin typeface="Rockwell" panose="02060603020205020403" pitchFamily="18" charset="0"/>
                      <a:cs typeface="Arial" charset="0"/>
                    </a:rPr>
                    <a:t> </a:t>
                  </a:r>
                  <a:r>
                    <a:rPr lang="en-GB" sz="1100" b="1" i="1" dirty="0">
                      <a:solidFill>
                        <a:srgbClr val="FFFFFF"/>
                      </a:solidFill>
                      <a:latin typeface="Rockwell" panose="02060603020205020403" pitchFamily="18" charset="0"/>
                      <a:cs typeface="Arial" charset="0"/>
                    </a:rPr>
                    <a:t>Continuum of </a:t>
                  </a:r>
                </a:p>
                <a:p>
                  <a:pPr marL="0" marR="0" lvl="0" indent="0" algn="ctr" defTabSz="1018824" rtl="0" eaLnBrk="1" fontAlgn="base" latinLnBrk="0" hangingPunct="1">
                    <a:lnSpc>
                      <a:spcPct val="100000"/>
                    </a:lnSpc>
                    <a:spcBef>
                      <a:spcPct val="0"/>
                    </a:spcBef>
                    <a:spcAft>
                      <a:spcPct val="0"/>
                    </a:spcAft>
                    <a:buClrTx/>
                    <a:buSzPct val="90000"/>
                    <a:buFontTx/>
                    <a:buNone/>
                    <a:tabLst/>
                    <a:defRPr/>
                  </a:pPr>
                  <a:r>
                    <a:rPr lang="en-GB" sz="1100" b="1" i="1" dirty="0">
                      <a:solidFill>
                        <a:srgbClr val="FFFFFF"/>
                      </a:solidFill>
                      <a:latin typeface="Rockwell" panose="02060603020205020403" pitchFamily="18" charset="0"/>
                      <a:cs typeface="Arial" charset="0"/>
                    </a:rPr>
                    <a:t>Care</a:t>
                  </a:r>
                  <a:r>
                    <a:rPr kumimoji="0" lang="en-GB" sz="1100" b="1" i="1" u="none" strike="noStrike" kern="1200" cap="none" spc="0" normalizeH="0" noProof="0" dirty="0">
                      <a:ln>
                        <a:noFill/>
                      </a:ln>
                      <a:solidFill>
                        <a:srgbClr val="FFFFFF"/>
                      </a:solidFill>
                      <a:effectLst/>
                      <a:uLnTx/>
                      <a:uFillTx/>
                      <a:latin typeface="Rockwell" panose="02060603020205020403" pitchFamily="18" charset="0"/>
                      <a:cs typeface="Arial" charset="0"/>
                    </a:rPr>
                    <a:t> </a:t>
                  </a:r>
                  <a:endParaRPr kumimoji="0" lang="en-GB" sz="1100" b="1" i="1" u="none" strike="noStrike" kern="1200" cap="none" spc="0" normalizeH="0" baseline="0" noProof="0" dirty="0">
                    <a:ln>
                      <a:noFill/>
                    </a:ln>
                    <a:solidFill>
                      <a:srgbClr val="FFFFFF"/>
                    </a:solidFill>
                    <a:effectLst/>
                    <a:uLnTx/>
                    <a:uFillTx/>
                    <a:latin typeface="Rockwell" panose="02060603020205020403" pitchFamily="18" charset="0"/>
                    <a:cs typeface="Arial" charset="0"/>
                  </a:endParaRPr>
                </a:p>
              </p:txBody>
            </p:sp>
            <p:sp>
              <p:nvSpPr>
                <p:cNvPr id="73" name="Rectangle 72"/>
                <p:cNvSpPr>
                  <a:spLocks noChangeAspect="1" noChangeArrowheads="1"/>
                </p:cNvSpPr>
                <p:nvPr/>
              </p:nvSpPr>
              <p:spPr bwMode="auto">
                <a:xfrm>
                  <a:off x="4264" y="1876"/>
                  <a:ext cx="1212" cy="167"/>
                </a:xfrm>
                <a:prstGeom prst="rect">
                  <a:avLst/>
                </a:prstGeom>
                <a:noFill/>
                <a:ln w="12700" algn="ctr">
                  <a:noFill/>
                  <a:miter lim="800000"/>
                  <a:headEnd/>
                  <a:tailEnd/>
                </a:ln>
                <a:effectLst/>
              </p:spPr>
              <p:txBody>
                <a:bodyPr wrap="squar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228600" marR="0" lvl="0" indent="-228600" algn="ctr" defTabSz="1018824" rtl="0" eaLnBrk="1" fontAlgn="base" latinLnBrk="0" hangingPunct="1">
                    <a:lnSpc>
                      <a:spcPct val="100000"/>
                    </a:lnSpc>
                    <a:spcBef>
                      <a:spcPct val="0"/>
                    </a:spcBef>
                    <a:spcAft>
                      <a:spcPct val="0"/>
                    </a:spcAft>
                    <a:buClrTx/>
                    <a:buSzPct val="90000"/>
                    <a:buFontTx/>
                    <a:buAutoNum type="arabicPeriod"/>
                    <a:tabLst/>
                    <a:defRPr/>
                  </a:pPr>
                  <a:r>
                    <a:rPr kumimoji="0" lang="en-GB" sz="1100" b="1" i="1" u="none" strike="noStrike" kern="1200" cap="none" spc="0" normalizeH="0" baseline="0" noProof="0" dirty="0">
                      <a:ln>
                        <a:noFill/>
                      </a:ln>
                      <a:solidFill>
                        <a:srgbClr val="FFFFFF"/>
                      </a:solidFill>
                      <a:effectLst/>
                      <a:uLnTx/>
                      <a:uFillTx/>
                      <a:latin typeface="Rockwell" panose="02060603020205020403" pitchFamily="18" charset="0"/>
                      <a:cs typeface="Arial" charset="0"/>
                    </a:rPr>
                    <a:t>Role of State</a:t>
                  </a:r>
                  <a:r>
                    <a:rPr kumimoji="0" lang="en-GB" sz="1100" b="1" i="1" u="none" strike="noStrike" kern="1200" cap="none" spc="0" normalizeH="0" noProof="0" dirty="0">
                      <a:ln>
                        <a:noFill/>
                      </a:ln>
                      <a:solidFill>
                        <a:srgbClr val="FFFFFF"/>
                      </a:solidFill>
                      <a:effectLst/>
                      <a:uLnTx/>
                      <a:uFillTx/>
                      <a:latin typeface="Rockwell" panose="02060603020205020403" pitchFamily="18" charset="0"/>
                      <a:cs typeface="Arial" charset="0"/>
                    </a:rPr>
                    <a:t> </a:t>
                  </a:r>
                </a:p>
                <a:p>
                  <a:pPr marR="0" lvl="0" algn="ctr" defTabSz="1018824" rtl="0" eaLnBrk="1" fontAlgn="base" latinLnBrk="0" hangingPunct="1">
                    <a:lnSpc>
                      <a:spcPct val="100000"/>
                    </a:lnSpc>
                    <a:spcBef>
                      <a:spcPct val="0"/>
                    </a:spcBef>
                    <a:spcAft>
                      <a:spcPct val="0"/>
                    </a:spcAft>
                    <a:buClrTx/>
                    <a:buSzPct val="90000"/>
                    <a:tabLst/>
                    <a:defRPr/>
                  </a:pPr>
                  <a:r>
                    <a:rPr kumimoji="0" lang="en-GB" sz="1100" b="1" i="1" u="none" strike="noStrike" kern="1200" cap="none" spc="0" normalizeH="0" noProof="0" dirty="0">
                      <a:ln>
                        <a:noFill/>
                      </a:ln>
                      <a:solidFill>
                        <a:srgbClr val="FFFFFF"/>
                      </a:solidFill>
                      <a:effectLst/>
                      <a:uLnTx/>
                      <a:uFillTx/>
                      <a:latin typeface="Rockwell" panose="02060603020205020403" pitchFamily="18" charset="0"/>
                      <a:cs typeface="Arial" charset="0"/>
                    </a:rPr>
                    <a:t>Hospitals</a:t>
                  </a:r>
                  <a:endParaRPr kumimoji="0" lang="en-GB" sz="1100" b="1" i="1" u="none" strike="noStrike" kern="1200" cap="none" spc="0" normalizeH="0" baseline="0" noProof="0" dirty="0">
                    <a:ln>
                      <a:noFill/>
                    </a:ln>
                    <a:solidFill>
                      <a:srgbClr val="FFFFFF"/>
                    </a:solidFill>
                    <a:effectLst/>
                    <a:uLnTx/>
                    <a:uFillTx/>
                    <a:latin typeface="Rockwell" panose="02060603020205020403" pitchFamily="18" charset="0"/>
                    <a:cs typeface="Arial" charset="0"/>
                  </a:endParaRPr>
                </a:p>
              </p:txBody>
            </p:sp>
            <p:sp>
              <p:nvSpPr>
                <p:cNvPr id="74" name="Rectangle 73"/>
                <p:cNvSpPr>
                  <a:spLocks noChangeAspect="1" noChangeArrowheads="1"/>
                </p:cNvSpPr>
                <p:nvPr/>
              </p:nvSpPr>
              <p:spPr bwMode="auto">
                <a:xfrm>
                  <a:off x="4987" y="2422"/>
                  <a:ext cx="447" cy="167"/>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1018824" rtl="0" eaLnBrk="1" fontAlgn="base" latinLnBrk="0" hangingPunct="1">
                    <a:lnSpc>
                      <a:spcPct val="100000"/>
                    </a:lnSpc>
                    <a:spcBef>
                      <a:spcPct val="0"/>
                    </a:spcBef>
                    <a:spcAft>
                      <a:spcPct val="0"/>
                    </a:spcAft>
                    <a:buClrTx/>
                    <a:buSzPct val="90000"/>
                    <a:buFontTx/>
                    <a:buNone/>
                    <a:tabLst/>
                    <a:defRPr/>
                  </a:pPr>
                  <a:r>
                    <a:rPr kumimoji="0" lang="en-GB" sz="1100" b="1" i="1" u="none" strike="noStrike" kern="1200" cap="none" spc="0" normalizeH="0" baseline="0" noProof="0" dirty="0">
                      <a:ln>
                        <a:noFill/>
                      </a:ln>
                      <a:solidFill>
                        <a:srgbClr val="FFFFFF"/>
                      </a:solidFill>
                      <a:effectLst/>
                      <a:uLnTx/>
                      <a:uFillTx/>
                      <a:latin typeface="Rockwell" panose="02060603020205020403" pitchFamily="18" charset="0"/>
                      <a:cs typeface="Arial" charset="0"/>
                    </a:rPr>
                    <a:t>2.</a:t>
                  </a:r>
                  <a:r>
                    <a:rPr kumimoji="0" lang="en-GB" sz="1100" b="1" i="1" u="none" strike="noStrike" kern="1200" cap="none" spc="0" normalizeH="0" noProof="0" dirty="0">
                      <a:ln>
                        <a:noFill/>
                      </a:ln>
                      <a:solidFill>
                        <a:srgbClr val="FFFFFF"/>
                      </a:solidFill>
                      <a:effectLst/>
                      <a:uLnTx/>
                      <a:uFillTx/>
                      <a:latin typeface="Rockwell" panose="02060603020205020403" pitchFamily="18" charset="0"/>
                      <a:cs typeface="Arial" charset="0"/>
                    </a:rPr>
                    <a:t> Early </a:t>
                  </a:r>
                </a:p>
                <a:p>
                  <a:pPr marL="0" marR="0" lvl="0" indent="0" algn="ctr" defTabSz="1018824" rtl="0" eaLnBrk="1" fontAlgn="base" latinLnBrk="0" hangingPunct="1">
                    <a:lnSpc>
                      <a:spcPct val="100000"/>
                    </a:lnSpc>
                    <a:spcBef>
                      <a:spcPct val="0"/>
                    </a:spcBef>
                    <a:spcAft>
                      <a:spcPct val="0"/>
                    </a:spcAft>
                    <a:buClrTx/>
                    <a:buSzPct val="90000"/>
                    <a:buFontTx/>
                    <a:buNone/>
                    <a:tabLst/>
                    <a:defRPr/>
                  </a:pPr>
                  <a:r>
                    <a:rPr kumimoji="0" lang="en-GB" sz="1100" b="1" i="1" u="none" strike="noStrike" kern="1200" cap="none" spc="0" normalizeH="0" noProof="0" dirty="0">
                      <a:ln>
                        <a:noFill/>
                      </a:ln>
                      <a:solidFill>
                        <a:srgbClr val="FFFFFF"/>
                      </a:solidFill>
                      <a:effectLst/>
                      <a:uLnTx/>
                      <a:uFillTx/>
                      <a:latin typeface="Rockwell" panose="02060603020205020403" pitchFamily="18" charset="0"/>
                      <a:cs typeface="Arial" charset="0"/>
                    </a:rPr>
                    <a:t>Identification</a:t>
                  </a:r>
                  <a:endParaRPr kumimoji="0" lang="en-GB" sz="1100" b="1" i="1" u="none" strike="noStrike" kern="1200" cap="none" spc="0" normalizeH="0" baseline="0" noProof="0" dirty="0">
                    <a:ln>
                      <a:noFill/>
                    </a:ln>
                    <a:solidFill>
                      <a:srgbClr val="FFFFFF"/>
                    </a:solidFill>
                    <a:effectLst/>
                    <a:uLnTx/>
                    <a:uFillTx/>
                    <a:latin typeface="Rockwell" panose="02060603020205020403" pitchFamily="18" charset="0"/>
                    <a:cs typeface="Arial" charset="0"/>
                  </a:endParaRPr>
                </a:p>
              </p:txBody>
            </p:sp>
            <p:sp>
              <p:nvSpPr>
                <p:cNvPr id="75" name="Rectangle 74"/>
                <p:cNvSpPr>
                  <a:spLocks noChangeAspect="1" noChangeArrowheads="1"/>
                </p:cNvSpPr>
                <p:nvPr/>
              </p:nvSpPr>
              <p:spPr bwMode="auto">
                <a:xfrm>
                  <a:off x="3640" y="2427"/>
                  <a:ext cx="417" cy="167"/>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1018824" rtl="0" eaLnBrk="1" fontAlgn="base" latinLnBrk="0" hangingPunct="1">
                    <a:lnSpc>
                      <a:spcPct val="100000"/>
                    </a:lnSpc>
                    <a:spcBef>
                      <a:spcPct val="0"/>
                    </a:spcBef>
                    <a:spcAft>
                      <a:spcPct val="0"/>
                    </a:spcAft>
                    <a:buClrTx/>
                    <a:buSzPct val="90000"/>
                    <a:buFontTx/>
                    <a:buNone/>
                    <a:tabLst/>
                    <a:defRPr/>
                  </a:pPr>
                  <a:r>
                    <a:rPr lang="en-GB" sz="1100" b="1" i="1" dirty="0">
                      <a:solidFill>
                        <a:srgbClr val="FFFFFF"/>
                      </a:solidFill>
                      <a:latin typeface="Rockwell" panose="02060603020205020403" pitchFamily="18" charset="0"/>
                      <a:cs typeface="Arial" charset="0"/>
                    </a:rPr>
                    <a:t>5. Outcomes</a:t>
                  </a:r>
                </a:p>
                <a:p>
                  <a:pPr marL="0" marR="0" lvl="0" indent="0" algn="ctr" defTabSz="1018824" rtl="0" eaLnBrk="1" fontAlgn="base" latinLnBrk="0" hangingPunct="1">
                    <a:lnSpc>
                      <a:spcPct val="100000"/>
                    </a:lnSpc>
                    <a:spcBef>
                      <a:spcPct val="0"/>
                    </a:spcBef>
                    <a:spcAft>
                      <a:spcPct val="0"/>
                    </a:spcAft>
                    <a:buClrTx/>
                    <a:buSzPct val="90000"/>
                    <a:buFontTx/>
                    <a:buNone/>
                    <a:tabLst/>
                    <a:defRPr/>
                  </a:pPr>
                  <a:r>
                    <a:rPr lang="en-GB" sz="1100" b="1" i="1" dirty="0">
                      <a:solidFill>
                        <a:srgbClr val="FFFFFF"/>
                      </a:solidFill>
                      <a:latin typeface="Rockwell" panose="02060603020205020403" pitchFamily="18" charset="0"/>
                      <a:cs typeface="Arial" charset="0"/>
                    </a:rPr>
                    <a:t>Focus</a:t>
                  </a:r>
                  <a:endParaRPr kumimoji="0" lang="en-GB" sz="1100" b="1" i="1" u="none" strike="noStrike" kern="1200" cap="none" spc="0" normalizeH="0" baseline="0" noProof="0" dirty="0">
                    <a:ln>
                      <a:noFill/>
                    </a:ln>
                    <a:solidFill>
                      <a:srgbClr val="FFFFFF"/>
                    </a:solidFill>
                    <a:effectLst/>
                    <a:uLnTx/>
                    <a:uFillTx/>
                    <a:latin typeface="Rockwell" panose="02060603020205020403" pitchFamily="18" charset="0"/>
                    <a:cs typeface="Arial" charset="0"/>
                  </a:endParaRPr>
                </a:p>
              </p:txBody>
            </p:sp>
            <p:sp>
              <p:nvSpPr>
                <p:cNvPr id="76" name="Rectangle 75"/>
                <p:cNvSpPr>
                  <a:spLocks noChangeAspect="1" noChangeArrowheads="1"/>
                </p:cNvSpPr>
                <p:nvPr/>
              </p:nvSpPr>
              <p:spPr bwMode="auto">
                <a:xfrm>
                  <a:off x="3904" y="2983"/>
                  <a:ext cx="568" cy="167"/>
                </a:xfrm>
                <a:prstGeom prst="rect">
                  <a:avLst/>
                </a:prstGeom>
                <a:noFill/>
                <a:ln w="12700" algn="ctr">
                  <a:noFill/>
                  <a:miter lim="800000"/>
                  <a:headEnd/>
                  <a:tailEnd/>
                </a:ln>
                <a:effectLst/>
              </p:spPr>
              <p:txBody>
                <a:bodyPr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1018824" rtl="0" eaLnBrk="1" fontAlgn="base" latinLnBrk="0" hangingPunct="1">
                    <a:lnSpc>
                      <a:spcPct val="100000"/>
                    </a:lnSpc>
                    <a:spcBef>
                      <a:spcPct val="0"/>
                    </a:spcBef>
                    <a:spcAft>
                      <a:spcPct val="0"/>
                    </a:spcAft>
                    <a:buClrTx/>
                    <a:buSzPct val="90000"/>
                    <a:buFontTx/>
                    <a:buNone/>
                    <a:tabLst/>
                    <a:defRPr/>
                  </a:pPr>
                  <a:r>
                    <a:rPr kumimoji="0" lang="en-GB" sz="1100" b="1" i="1" u="none" strike="noStrike" kern="1200" cap="none" spc="0" normalizeH="0" baseline="0" noProof="0" dirty="0">
                      <a:ln>
                        <a:noFill/>
                      </a:ln>
                      <a:solidFill>
                        <a:srgbClr val="FFFFFF"/>
                      </a:solidFill>
                      <a:effectLst/>
                      <a:uLnTx/>
                      <a:uFillTx/>
                      <a:latin typeface="Rockwell" panose="02060603020205020403" pitchFamily="18" charset="0"/>
                      <a:cs typeface="Arial" charset="0"/>
                    </a:rPr>
                    <a:t>4.</a:t>
                  </a:r>
                  <a:r>
                    <a:rPr kumimoji="0" lang="en-GB" sz="1100" b="1" i="1" u="none" strike="noStrike" kern="1200" cap="none" spc="0" normalizeH="0" noProof="0" dirty="0">
                      <a:ln>
                        <a:noFill/>
                      </a:ln>
                      <a:solidFill>
                        <a:srgbClr val="FFFFFF"/>
                      </a:solidFill>
                      <a:effectLst/>
                      <a:uLnTx/>
                      <a:uFillTx/>
                      <a:latin typeface="Rockwell" panose="02060603020205020403" pitchFamily="18" charset="0"/>
                      <a:cs typeface="Arial" charset="0"/>
                    </a:rPr>
                    <a:t> Workforce Development</a:t>
                  </a:r>
                  <a:endParaRPr kumimoji="0" lang="en-GB" sz="1100" b="1" i="1" u="none" strike="noStrike" kern="1200" cap="none" spc="0" normalizeH="0" baseline="0" noProof="0" dirty="0">
                    <a:ln>
                      <a:noFill/>
                    </a:ln>
                    <a:solidFill>
                      <a:srgbClr val="FFFFFF"/>
                    </a:solidFill>
                    <a:effectLst/>
                    <a:uLnTx/>
                    <a:uFillTx/>
                    <a:latin typeface="Rockwell" panose="02060603020205020403" pitchFamily="18" charset="0"/>
                    <a:cs typeface="Arial" charset="0"/>
                  </a:endParaRPr>
                </a:p>
              </p:txBody>
            </p:sp>
            <p:sp>
              <p:nvSpPr>
                <p:cNvPr id="77" name="Rectangle 76"/>
                <p:cNvSpPr>
                  <a:spLocks noChangeAspect="1" noChangeArrowheads="1"/>
                </p:cNvSpPr>
                <p:nvPr/>
              </p:nvSpPr>
              <p:spPr bwMode="auto">
                <a:xfrm>
                  <a:off x="4529" y="2983"/>
                  <a:ext cx="715" cy="167"/>
                </a:xfrm>
                <a:prstGeom prst="rect">
                  <a:avLst/>
                </a:prstGeom>
                <a:noFill/>
                <a:ln w="12700" algn="ctr">
                  <a:noFill/>
                  <a:miter lim="800000"/>
                  <a:headEnd/>
                  <a:tailEnd/>
                </a:ln>
                <a:effectLst/>
              </p:spPr>
              <p:txBody>
                <a:bodyPr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1018824" rtl="0" eaLnBrk="1" fontAlgn="base" latinLnBrk="0" hangingPunct="1">
                    <a:lnSpc>
                      <a:spcPct val="100000"/>
                    </a:lnSpc>
                    <a:spcBef>
                      <a:spcPct val="0"/>
                    </a:spcBef>
                    <a:spcAft>
                      <a:spcPct val="0"/>
                    </a:spcAft>
                    <a:buClrTx/>
                    <a:buSzPct val="90000"/>
                    <a:buFontTx/>
                    <a:buNone/>
                    <a:tabLst/>
                    <a:defRPr/>
                  </a:pPr>
                  <a:r>
                    <a:rPr lang="en-GB" sz="1100" b="1" i="1" noProof="0" dirty="0">
                      <a:solidFill>
                        <a:srgbClr val="FFFFFF"/>
                      </a:solidFill>
                      <a:latin typeface="Rockwell" panose="02060603020205020403" pitchFamily="18" charset="0"/>
                      <a:cs typeface="Arial" charset="0"/>
                    </a:rPr>
                    <a:t>3. Collaboration &amp; System Redesign</a:t>
                  </a:r>
                  <a:endParaRPr kumimoji="0" lang="en-GB" sz="1100" b="1" i="1" u="none" strike="noStrike" kern="1200" cap="none" spc="0" normalizeH="0" baseline="0" noProof="0" dirty="0">
                    <a:ln>
                      <a:noFill/>
                    </a:ln>
                    <a:solidFill>
                      <a:srgbClr val="FFFFFF"/>
                    </a:solidFill>
                    <a:effectLst/>
                    <a:uLnTx/>
                    <a:uFillTx/>
                    <a:latin typeface="Rockwell" panose="02060603020205020403" pitchFamily="18" charset="0"/>
                    <a:cs typeface="Arial" charset="0"/>
                  </a:endParaRPr>
                </a:p>
              </p:txBody>
            </p:sp>
          </p:grpSp>
          <p:sp>
            <p:nvSpPr>
              <p:cNvPr id="59" name="Rectangle 58"/>
              <p:cNvSpPr>
                <a:spLocks noChangeArrowheads="1"/>
              </p:cNvSpPr>
              <p:nvPr/>
            </p:nvSpPr>
            <p:spPr bwMode="auto">
              <a:xfrm>
                <a:off x="546273" y="2316783"/>
                <a:ext cx="1785938" cy="1026649"/>
              </a:xfrm>
              <a:prstGeom prst="rect">
                <a:avLst/>
              </a:prstGeom>
              <a:noFill/>
              <a:ln w="9525">
                <a:noFill/>
                <a:miter lim="800000"/>
                <a:headEnd/>
                <a:tailEnd/>
              </a:ln>
              <a:effectLst/>
            </p:spPr>
            <p:txBody>
              <a:bodyPr lIns="90000" tIns="54000" rIns="54000" bIns="54000"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1018824" rtl="0" eaLnBrk="1" fontAlgn="base" latinLnBrk="0" hangingPunct="1">
                  <a:lnSpc>
                    <a:spcPct val="100000"/>
                  </a:lnSpc>
                  <a:spcBef>
                    <a:spcPts val="0"/>
                  </a:spcBef>
                  <a:spcAft>
                    <a:spcPts val="2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Georgia"/>
                    <a:ea typeface="+mn-ea"/>
                    <a:cs typeface="+mn-cs"/>
                  </a:rPr>
                  <a:t> </a:t>
                </a:r>
                <a:r>
                  <a:rPr kumimoji="0" lang="en-GB" sz="1100" b="0" i="0" u="none" strike="noStrike" kern="1200" cap="none" spc="0" normalizeH="0" noProof="0" dirty="0">
                    <a:ln>
                      <a:noFill/>
                    </a:ln>
                    <a:solidFill>
                      <a:srgbClr val="000000"/>
                    </a:solidFill>
                    <a:effectLst/>
                    <a:uLnTx/>
                    <a:uFillTx/>
                    <a:latin typeface="Georgia"/>
                    <a:ea typeface="+mn-ea"/>
                    <a:cs typeface="+mn-cs"/>
                  </a:rPr>
                  <a:t> </a:t>
                </a:r>
                <a:endParaRPr kumimoji="0" lang="en-GB" sz="1100" b="0" i="0" u="none" strike="noStrike" kern="1200" cap="none" spc="0" normalizeH="0" baseline="0" noProof="0" dirty="0">
                  <a:ln>
                    <a:noFill/>
                  </a:ln>
                  <a:solidFill>
                    <a:srgbClr val="000000"/>
                  </a:solidFill>
                  <a:effectLst/>
                  <a:uLnTx/>
                  <a:uFillTx/>
                  <a:latin typeface="Georgia"/>
                  <a:ea typeface="+mn-ea"/>
                  <a:cs typeface="+mn-cs"/>
                </a:endParaRPr>
              </a:p>
            </p:txBody>
          </p:sp>
        </p:grpSp>
        <p:sp>
          <p:nvSpPr>
            <p:cNvPr id="79" name="Rectangle 78"/>
            <p:cNvSpPr/>
            <p:nvPr/>
          </p:nvSpPr>
          <p:spPr>
            <a:xfrm>
              <a:off x="418723" y="1750742"/>
              <a:ext cx="3244778" cy="1107996"/>
            </a:xfrm>
            <a:prstGeom prst="rect">
              <a:avLst/>
            </a:prstGeom>
          </p:spPr>
          <p:txBody>
            <a:bodyPr wrap="square">
              <a:spAutoFit/>
            </a:bodyPr>
            <a:lstStyle/>
            <a:p>
              <a:pPr>
                <a:lnSpc>
                  <a:spcPct val="100000"/>
                </a:lnSpc>
              </a:pPr>
              <a:r>
                <a:rPr lang="en-US" sz="2000" b="1" dirty="0">
                  <a:solidFill>
                    <a:srgbClr val="FBB034"/>
                  </a:solidFill>
                  <a:latin typeface="Rockwell" panose="02060603020205020403" pitchFamily="18" charset="0"/>
                </a:rPr>
                <a:t>6. </a:t>
              </a:r>
              <a:r>
                <a:rPr lang="en-US" sz="1600" dirty="0">
                  <a:latin typeface="Rockwell" panose="02060603020205020403" pitchFamily="18" charset="0"/>
                </a:rPr>
                <a:t>Establish a robust continuum of care and support for transitions.</a:t>
              </a:r>
            </a:p>
            <a:p>
              <a:pPr>
                <a:lnSpc>
                  <a:spcPct val="100000"/>
                </a:lnSpc>
              </a:pPr>
              <a:r>
                <a:rPr lang="en-US" sz="1400" dirty="0"/>
                <a:t>	</a:t>
              </a:r>
            </a:p>
          </p:txBody>
        </p:sp>
        <p:sp>
          <p:nvSpPr>
            <p:cNvPr id="80" name="Rectangle 79"/>
            <p:cNvSpPr/>
            <p:nvPr/>
          </p:nvSpPr>
          <p:spPr>
            <a:xfrm>
              <a:off x="6287343" y="1672992"/>
              <a:ext cx="3244778" cy="1138773"/>
            </a:xfrm>
            <a:prstGeom prst="rect">
              <a:avLst/>
            </a:prstGeom>
          </p:spPr>
          <p:txBody>
            <a:bodyPr wrap="square">
              <a:spAutoFit/>
            </a:bodyPr>
            <a:lstStyle/>
            <a:p>
              <a:pPr>
                <a:lnSpc>
                  <a:spcPct val="100000"/>
                </a:lnSpc>
              </a:pPr>
              <a:r>
                <a:rPr lang="en-US" sz="2000" b="1" dirty="0">
                  <a:solidFill>
                    <a:srgbClr val="FBB034"/>
                  </a:solidFill>
                  <a:latin typeface="Rockwell" panose="02060603020205020403" pitchFamily="18" charset="0"/>
                </a:rPr>
                <a:t>1. </a:t>
              </a:r>
              <a:r>
                <a:rPr lang="en-US" sz="1600" dirty="0">
                  <a:latin typeface="Rockwell" panose="02060603020205020403" pitchFamily="18" charset="0"/>
                </a:rPr>
                <a:t>Refine the role of state hospitals to serve the right patients in the right environment</a:t>
              </a:r>
              <a:r>
                <a:rPr lang="en-US" sz="1400" dirty="0">
                  <a:latin typeface="Rockwell" panose="02060603020205020403" pitchFamily="18" charset="0"/>
                </a:rPr>
                <a:t>.</a:t>
              </a:r>
              <a:r>
                <a:rPr lang="en-US" sz="1400" dirty="0"/>
                <a:t>	</a:t>
              </a:r>
            </a:p>
          </p:txBody>
        </p:sp>
        <p:sp>
          <p:nvSpPr>
            <p:cNvPr id="81" name="Rectangle 80"/>
            <p:cNvSpPr/>
            <p:nvPr/>
          </p:nvSpPr>
          <p:spPr>
            <a:xfrm>
              <a:off x="6711439" y="3275834"/>
              <a:ext cx="2463624" cy="1390841"/>
            </a:xfrm>
            <a:prstGeom prst="rect">
              <a:avLst/>
            </a:prstGeom>
          </p:spPr>
          <p:txBody>
            <a:bodyPr wrap="square">
              <a:spAutoFit/>
            </a:bodyPr>
            <a:lstStyle/>
            <a:p>
              <a:r>
                <a:rPr lang="en-US" sz="2000" b="1" dirty="0">
                  <a:solidFill>
                    <a:srgbClr val="FBB034"/>
                  </a:solidFill>
                  <a:latin typeface="Rockwell" panose="02060603020205020403" pitchFamily="18" charset="0"/>
                </a:rPr>
                <a:t>2. </a:t>
              </a:r>
              <a:r>
                <a:rPr lang="en-US" sz="1600" dirty="0">
                  <a:latin typeface="Rockwell" panose="02060603020205020403" pitchFamily="18" charset="0"/>
                </a:rPr>
                <a:t>Improve early identification and treatment of behavioral health needs.</a:t>
              </a:r>
            </a:p>
            <a:p>
              <a:pPr>
                <a:lnSpc>
                  <a:spcPct val="100000"/>
                </a:lnSpc>
              </a:pPr>
              <a:r>
                <a:rPr lang="en-US" sz="1400" dirty="0"/>
                <a:t>	</a:t>
              </a:r>
            </a:p>
          </p:txBody>
        </p:sp>
        <p:sp>
          <p:nvSpPr>
            <p:cNvPr id="82" name="Rectangle 81"/>
            <p:cNvSpPr/>
            <p:nvPr/>
          </p:nvSpPr>
          <p:spPr>
            <a:xfrm>
              <a:off x="6287343" y="5013756"/>
              <a:ext cx="2741190" cy="1354217"/>
            </a:xfrm>
            <a:prstGeom prst="rect">
              <a:avLst/>
            </a:prstGeom>
          </p:spPr>
          <p:txBody>
            <a:bodyPr wrap="square">
              <a:spAutoFit/>
            </a:bodyPr>
            <a:lstStyle/>
            <a:p>
              <a:r>
                <a:rPr lang="en-US" sz="2000" b="1" dirty="0">
                  <a:solidFill>
                    <a:srgbClr val="FBB034"/>
                  </a:solidFill>
                  <a:latin typeface="Rockwell" panose="02060603020205020403" pitchFamily="18" charset="0"/>
                </a:rPr>
                <a:t>3. </a:t>
              </a:r>
              <a:r>
                <a:rPr lang="en-US" sz="1600" dirty="0">
                  <a:latin typeface="Rockwell" panose="02060603020205020403" pitchFamily="18" charset="0"/>
                </a:rPr>
                <a:t>Increase collaboration and redesign system to achieve patient centered care.</a:t>
              </a:r>
            </a:p>
            <a:p>
              <a:pPr>
                <a:lnSpc>
                  <a:spcPct val="100000"/>
                </a:lnSpc>
              </a:pPr>
              <a:r>
                <a:rPr lang="en-US" sz="1400" dirty="0"/>
                <a:t>	</a:t>
              </a:r>
            </a:p>
          </p:txBody>
        </p:sp>
        <p:sp>
          <p:nvSpPr>
            <p:cNvPr id="84" name="Rectangle 83"/>
            <p:cNvSpPr/>
            <p:nvPr/>
          </p:nvSpPr>
          <p:spPr>
            <a:xfrm>
              <a:off x="276258" y="3190402"/>
              <a:ext cx="2769002" cy="1600438"/>
            </a:xfrm>
            <a:prstGeom prst="rect">
              <a:avLst/>
            </a:prstGeom>
          </p:spPr>
          <p:txBody>
            <a:bodyPr wrap="square">
              <a:spAutoFit/>
            </a:bodyPr>
            <a:lstStyle/>
            <a:p>
              <a:r>
                <a:rPr lang="en-US" sz="2000" b="1" dirty="0">
                  <a:solidFill>
                    <a:srgbClr val="FBB034"/>
                  </a:solidFill>
                  <a:latin typeface="Rockwell" panose="02060603020205020403" pitchFamily="18" charset="0"/>
                </a:rPr>
                <a:t>5. </a:t>
              </a:r>
              <a:r>
                <a:rPr lang="en-US" sz="1600" dirty="0">
                  <a:latin typeface="Rockwell" panose="02060603020205020403" pitchFamily="18" charset="0"/>
                </a:rPr>
                <a:t>Increase focus on outcomes to ensure the system delivers desired results and continuous improvement.	</a:t>
              </a:r>
            </a:p>
            <a:p>
              <a:pPr>
                <a:lnSpc>
                  <a:spcPct val="100000"/>
                </a:lnSpc>
              </a:pPr>
              <a:r>
                <a:rPr lang="en-US" sz="1400" dirty="0"/>
                <a:t>	</a:t>
              </a:r>
            </a:p>
          </p:txBody>
        </p:sp>
      </p:grpSp>
      <p:sp>
        <p:nvSpPr>
          <p:cNvPr id="85" name="Rectangle 84"/>
          <p:cNvSpPr/>
          <p:nvPr/>
        </p:nvSpPr>
        <p:spPr>
          <a:xfrm>
            <a:off x="456222" y="980641"/>
            <a:ext cx="8354818" cy="677108"/>
          </a:xfrm>
          <a:prstGeom prst="rect">
            <a:avLst/>
          </a:prstGeom>
        </p:spPr>
        <p:txBody>
          <a:bodyPr wrap="square">
            <a:spAutoFit/>
          </a:bodyPr>
          <a:lstStyle/>
          <a:p>
            <a:pPr>
              <a:spcAft>
                <a:spcPts val="600"/>
              </a:spcAft>
            </a:pPr>
            <a:r>
              <a:rPr lang="en-US" sz="1900" dirty="0">
                <a:solidFill>
                  <a:srgbClr val="A2958A"/>
                </a:solidFill>
                <a:latin typeface="Rockwell" panose="02060603020205020403" pitchFamily="18" charset="0"/>
              </a:rPr>
              <a:t>The outcome of the collective visioning sessions was the identification of six areas of improvement:</a:t>
            </a:r>
          </a:p>
        </p:txBody>
      </p:sp>
      <p:sp>
        <p:nvSpPr>
          <p:cNvPr id="4" name="Slide Number Placeholder 3"/>
          <p:cNvSpPr>
            <a:spLocks noGrp="1"/>
          </p:cNvSpPr>
          <p:nvPr>
            <p:ph type="sldNum" sz="quarter" idx="12"/>
          </p:nvPr>
        </p:nvSpPr>
        <p:spPr/>
        <p:txBody>
          <a:bodyPr/>
          <a:lstStyle/>
          <a:p>
            <a:fld id="{F7C12BC4-994B-473A-871F-46235A85AC2B}" type="slidenum">
              <a:rPr lang="en-US" smtClean="0"/>
              <a:pPr/>
              <a:t>11</a:t>
            </a:fld>
            <a:endParaRPr lang="en-US" dirty="0"/>
          </a:p>
        </p:txBody>
      </p:sp>
    </p:spTree>
    <p:extLst>
      <p:ext uri="{BB962C8B-B14F-4D97-AF65-F5344CB8AC3E}">
        <p14:creationId xmlns:p14="http://schemas.microsoft.com/office/powerpoint/2010/main" val="203961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12" y="431132"/>
            <a:ext cx="7886700" cy="905069"/>
          </a:xfrm>
        </p:spPr>
        <p:txBody>
          <a:bodyPr/>
          <a:lstStyle/>
          <a:p>
            <a:r>
              <a:rPr lang="en-US" dirty="0"/>
              <a:t>Evaluation Criteria </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1" name="Rectangle 10"/>
          <p:cNvSpPr/>
          <p:nvPr/>
        </p:nvSpPr>
        <p:spPr>
          <a:xfrm>
            <a:off x="517812" y="1043102"/>
            <a:ext cx="8210552" cy="646331"/>
          </a:xfrm>
          <a:prstGeom prst="rect">
            <a:avLst/>
          </a:prstGeom>
        </p:spPr>
        <p:txBody>
          <a:bodyPr wrap="square">
            <a:spAutoFit/>
          </a:bodyPr>
          <a:lstStyle/>
          <a:p>
            <a:r>
              <a:rPr lang="en-US" dirty="0">
                <a:solidFill>
                  <a:srgbClr val="A2958A"/>
                </a:solidFill>
                <a:latin typeface="Rockwell" panose="02060603020205020403" pitchFamily="18" charset="0"/>
              </a:rPr>
              <a:t>Building on the Areas of Opportunity,  PCG developed a set of evaluation criteria. Proposed recommendations were assessed against these criteria. </a:t>
            </a:r>
            <a:endParaRPr lang="en-US" dirty="0"/>
          </a:p>
        </p:txBody>
      </p:sp>
      <p:grpSp>
        <p:nvGrpSpPr>
          <p:cNvPr id="37" name="Group 36"/>
          <p:cNvGrpSpPr/>
          <p:nvPr/>
        </p:nvGrpSpPr>
        <p:grpSpPr>
          <a:xfrm>
            <a:off x="183112" y="2206936"/>
            <a:ext cx="8863122" cy="3845051"/>
            <a:chOff x="241741" y="1560697"/>
            <a:chExt cx="8863122" cy="3845051"/>
          </a:xfrm>
        </p:grpSpPr>
        <p:sp>
          <p:nvSpPr>
            <p:cNvPr id="26" name="Flowchart: Process 25"/>
            <p:cNvSpPr/>
            <p:nvPr/>
          </p:nvSpPr>
          <p:spPr>
            <a:xfrm>
              <a:off x="2629298" y="3353756"/>
              <a:ext cx="2256738" cy="959630"/>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38998" y="1560697"/>
              <a:ext cx="2065865" cy="1077218"/>
            </a:xfrm>
            <a:prstGeom prst="rect">
              <a:avLst/>
            </a:prstGeom>
            <a:noFill/>
          </p:spPr>
          <p:txBody>
            <a:bodyPr wrap="square" rtlCol="0">
              <a:spAutoFit/>
            </a:bodyPr>
            <a:lstStyle/>
            <a:p>
              <a:pPr algn="ctr"/>
              <a:r>
                <a:rPr lang="en-US" sz="1600" b="1" dirty="0">
                  <a:solidFill>
                    <a:srgbClr val="FBB034"/>
                  </a:solidFill>
                  <a:latin typeface="Rockwell" panose="02060603020205020403" pitchFamily="18" charset="0"/>
                </a:rPr>
                <a:t>Recommendation Selected for inclusion in Final Report </a:t>
              </a:r>
            </a:p>
          </p:txBody>
        </p:sp>
        <p:grpSp>
          <p:nvGrpSpPr>
            <p:cNvPr id="3" name="Group 2"/>
            <p:cNvGrpSpPr/>
            <p:nvPr/>
          </p:nvGrpSpPr>
          <p:grpSpPr>
            <a:xfrm>
              <a:off x="326894" y="2385389"/>
              <a:ext cx="1523666" cy="1488706"/>
              <a:chOff x="5490374" y="836061"/>
              <a:chExt cx="1584391" cy="1569630"/>
            </a:xfrm>
          </p:grpSpPr>
          <p:pic>
            <p:nvPicPr>
              <p:cNvPr id="21" name="Picture 20"/>
              <p:cNvPicPr>
                <a:picLocks noChangeAspect="1"/>
              </p:cNvPicPr>
              <p:nvPr/>
            </p:nvPicPr>
            <p:blipFill>
              <a:blip r:embed="rId2"/>
              <a:stretch>
                <a:fillRect/>
              </a:stretch>
            </p:blipFill>
            <p:spPr>
              <a:xfrm>
                <a:off x="5490374" y="836061"/>
                <a:ext cx="1584391" cy="1569630"/>
              </a:xfrm>
              <a:prstGeom prst="rect">
                <a:avLst/>
              </a:prstGeom>
            </p:spPr>
          </p:pic>
          <p:pic>
            <p:nvPicPr>
              <p:cNvPr id="22" name="Picture 21"/>
              <p:cNvPicPr>
                <a:picLocks noChangeAspect="1"/>
              </p:cNvPicPr>
              <p:nvPr/>
            </p:nvPicPr>
            <p:blipFill>
              <a:blip r:embed="rId3"/>
              <a:stretch>
                <a:fillRect/>
              </a:stretch>
            </p:blipFill>
            <p:spPr>
              <a:xfrm>
                <a:off x="5969658" y="1309154"/>
                <a:ext cx="625824" cy="623444"/>
              </a:xfrm>
              <a:prstGeom prst="rect">
                <a:avLst/>
              </a:prstGeom>
            </p:spPr>
          </p:pic>
        </p:grpSp>
        <p:sp>
          <p:nvSpPr>
            <p:cNvPr id="9" name="TextBox 8"/>
            <p:cNvSpPr txBox="1"/>
            <p:nvPr/>
          </p:nvSpPr>
          <p:spPr>
            <a:xfrm>
              <a:off x="241741" y="1704161"/>
              <a:ext cx="1759619" cy="584775"/>
            </a:xfrm>
            <a:prstGeom prst="rect">
              <a:avLst/>
            </a:prstGeom>
            <a:noFill/>
          </p:spPr>
          <p:txBody>
            <a:bodyPr wrap="square" rtlCol="0">
              <a:spAutoFit/>
            </a:bodyPr>
            <a:lstStyle/>
            <a:p>
              <a:pPr algn="ctr"/>
              <a:r>
                <a:rPr lang="en-US" sz="1600" b="1" dirty="0">
                  <a:solidFill>
                    <a:srgbClr val="FDBB30"/>
                  </a:solidFill>
                  <a:latin typeface="Rockwell" panose="02060603020205020403" pitchFamily="18" charset="0"/>
                </a:rPr>
                <a:t>6 Areas of Improvement </a:t>
              </a:r>
            </a:p>
          </p:txBody>
        </p:sp>
        <p:sp>
          <p:nvSpPr>
            <p:cNvPr id="16" name="TextBox 15"/>
            <p:cNvSpPr txBox="1"/>
            <p:nvPr/>
          </p:nvSpPr>
          <p:spPr>
            <a:xfrm>
              <a:off x="3882379" y="1645455"/>
              <a:ext cx="1759619" cy="707886"/>
            </a:xfrm>
            <a:prstGeom prst="rect">
              <a:avLst/>
            </a:prstGeom>
            <a:noFill/>
          </p:spPr>
          <p:txBody>
            <a:bodyPr wrap="square" rtlCol="0">
              <a:spAutoFit/>
            </a:bodyPr>
            <a:lstStyle/>
            <a:p>
              <a:pPr algn="ctr"/>
              <a:r>
                <a:rPr lang="en-US" sz="2000" b="1" dirty="0">
                  <a:solidFill>
                    <a:srgbClr val="FDBB30"/>
                  </a:solidFill>
                  <a:latin typeface="Rockwell" panose="02060603020205020403" pitchFamily="18" charset="0"/>
                </a:rPr>
                <a:t>Evaluation Criteria </a:t>
              </a:r>
            </a:p>
          </p:txBody>
        </p:sp>
        <p:sp>
          <p:nvSpPr>
            <p:cNvPr id="12" name="Rectangle 11"/>
            <p:cNvSpPr/>
            <p:nvPr/>
          </p:nvSpPr>
          <p:spPr>
            <a:xfrm>
              <a:off x="1829943" y="3432675"/>
              <a:ext cx="3241375" cy="738664"/>
            </a:xfrm>
            <a:prstGeom prst="rect">
              <a:avLst/>
            </a:prstGeom>
          </p:spPr>
          <p:txBody>
            <a:bodyPr wrap="square">
              <a:spAutoFit/>
            </a:bodyPr>
            <a:lstStyle/>
            <a:p>
              <a:pPr marL="573088" lvl="0" indent="-342900" algn="ctr">
                <a:buFont typeface="Wingdings" panose="05000000000000000000" pitchFamily="2" charset="2"/>
                <a:buChar char="ü"/>
                <a:defRPr/>
              </a:pPr>
              <a:r>
                <a:rPr lang="en-US" sz="1400" dirty="0">
                  <a:solidFill>
                    <a:srgbClr val="00549E"/>
                  </a:solidFill>
                  <a:latin typeface="Rockwell" panose="02060603020205020403" pitchFamily="18" charset="0"/>
                </a:rPr>
                <a:t>Improve Efficiency/Effectiveness of Behavioral Health System</a:t>
              </a:r>
            </a:p>
          </p:txBody>
        </p:sp>
        <p:sp>
          <p:nvSpPr>
            <p:cNvPr id="30" name="Flowchart: Process 29"/>
            <p:cNvSpPr/>
            <p:nvPr/>
          </p:nvSpPr>
          <p:spPr>
            <a:xfrm>
              <a:off x="4995493" y="3348311"/>
              <a:ext cx="2256738" cy="959630"/>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349230" y="3464239"/>
              <a:ext cx="3191164" cy="738664"/>
            </a:xfrm>
            <a:prstGeom prst="rect">
              <a:avLst/>
            </a:prstGeom>
          </p:spPr>
          <p:txBody>
            <a:bodyPr wrap="square">
              <a:spAutoFit/>
            </a:bodyPr>
            <a:lstStyle/>
            <a:p>
              <a:pPr marL="573088" lvl="0" indent="-342900" algn="ctr">
                <a:buFont typeface="Wingdings" panose="05000000000000000000" pitchFamily="2" charset="2"/>
                <a:buChar char="ü"/>
                <a:defRPr/>
              </a:pPr>
              <a:r>
                <a:rPr lang="en-US" sz="1400" dirty="0">
                  <a:solidFill>
                    <a:srgbClr val="00549E"/>
                  </a:solidFill>
                  <a:latin typeface="Rockwell" panose="02060603020205020403" pitchFamily="18" charset="0"/>
                </a:rPr>
                <a:t>Facilitate Community Supports and Limit Use</a:t>
              </a:r>
            </a:p>
            <a:p>
              <a:pPr marL="230188" lvl="0" algn="ctr">
                <a:defRPr/>
              </a:pPr>
              <a:r>
                <a:rPr lang="en-US" sz="1400" dirty="0">
                  <a:solidFill>
                    <a:srgbClr val="00549E"/>
                  </a:solidFill>
                  <a:latin typeface="Rockwell" panose="02060603020205020403" pitchFamily="18" charset="0"/>
                </a:rPr>
                <a:t>       of State Hospitals</a:t>
              </a:r>
            </a:p>
          </p:txBody>
        </p:sp>
        <p:sp>
          <p:nvSpPr>
            <p:cNvPr id="31" name="Flowchart: Process 30"/>
            <p:cNvSpPr/>
            <p:nvPr/>
          </p:nvSpPr>
          <p:spPr>
            <a:xfrm>
              <a:off x="1464148" y="4446118"/>
              <a:ext cx="2256738" cy="959630"/>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lowchart: Process 31"/>
            <p:cNvSpPr/>
            <p:nvPr/>
          </p:nvSpPr>
          <p:spPr>
            <a:xfrm>
              <a:off x="3822881" y="4444632"/>
              <a:ext cx="2256738" cy="959630"/>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Process 32"/>
            <p:cNvSpPr/>
            <p:nvPr/>
          </p:nvSpPr>
          <p:spPr>
            <a:xfrm>
              <a:off x="6181614" y="4425237"/>
              <a:ext cx="2256738" cy="959630"/>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25280" y="4569799"/>
              <a:ext cx="2830564" cy="738664"/>
            </a:xfrm>
            <a:prstGeom prst="rect">
              <a:avLst/>
            </a:prstGeom>
          </p:spPr>
          <p:txBody>
            <a:bodyPr wrap="square">
              <a:spAutoFit/>
            </a:bodyPr>
            <a:lstStyle/>
            <a:p>
              <a:pPr marL="573088" lvl="0" indent="-342900" algn="ctr">
                <a:buFont typeface="Wingdings" panose="05000000000000000000" pitchFamily="2" charset="2"/>
                <a:buChar char="ü"/>
                <a:defRPr/>
              </a:pPr>
              <a:r>
                <a:rPr lang="en-US" sz="1400" dirty="0">
                  <a:solidFill>
                    <a:srgbClr val="00549E"/>
                  </a:solidFill>
                  <a:latin typeface="Rockwell" panose="02060603020205020403" pitchFamily="18" charset="0"/>
                </a:rPr>
                <a:t>Focus on Patient Centered, Recovery Oriented Care</a:t>
              </a:r>
            </a:p>
          </p:txBody>
        </p:sp>
        <p:sp>
          <p:nvSpPr>
            <p:cNvPr id="18" name="Rectangle 17"/>
            <p:cNvSpPr/>
            <p:nvPr/>
          </p:nvSpPr>
          <p:spPr>
            <a:xfrm>
              <a:off x="3546631" y="4656083"/>
              <a:ext cx="2323302" cy="523220"/>
            </a:xfrm>
            <a:prstGeom prst="rect">
              <a:avLst/>
            </a:prstGeom>
          </p:spPr>
          <p:txBody>
            <a:bodyPr wrap="square">
              <a:spAutoFit/>
            </a:bodyPr>
            <a:lstStyle/>
            <a:p>
              <a:pPr marL="573088" lvl="0" indent="-342900" algn="ctr">
                <a:buFont typeface="Wingdings" panose="05000000000000000000" pitchFamily="2" charset="2"/>
                <a:buChar char="ü"/>
                <a:defRPr/>
              </a:pPr>
              <a:r>
                <a:rPr lang="en-US" sz="1400" dirty="0">
                  <a:solidFill>
                    <a:srgbClr val="00549E"/>
                  </a:solidFill>
                  <a:latin typeface="Rockwell" panose="02060603020205020403" pitchFamily="18" charset="0"/>
                </a:rPr>
                <a:t>Ease of Implementation</a:t>
              </a:r>
            </a:p>
          </p:txBody>
        </p:sp>
        <p:sp>
          <p:nvSpPr>
            <p:cNvPr id="19" name="Rectangle 18"/>
            <p:cNvSpPr/>
            <p:nvPr/>
          </p:nvSpPr>
          <p:spPr>
            <a:xfrm>
              <a:off x="5923642" y="4656083"/>
              <a:ext cx="2514710" cy="523220"/>
            </a:xfrm>
            <a:prstGeom prst="rect">
              <a:avLst/>
            </a:prstGeom>
          </p:spPr>
          <p:txBody>
            <a:bodyPr wrap="square">
              <a:spAutoFit/>
            </a:bodyPr>
            <a:lstStyle/>
            <a:p>
              <a:pPr marL="573088" lvl="0" indent="-342900" algn="ctr">
                <a:buFont typeface="Wingdings" panose="05000000000000000000" pitchFamily="2" charset="2"/>
                <a:buChar char="ü"/>
                <a:defRPr/>
              </a:pPr>
              <a:r>
                <a:rPr lang="en-US" sz="1400" dirty="0">
                  <a:solidFill>
                    <a:srgbClr val="00549E"/>
                  </a:solidFill>
                  <a:latin typeface="Rockwell" panose="02060603020205020403" pitchFamily="18" charset="0"/>
                </a:rPr>
                <a:t>Realized Savings to Offset Cost</a:t>
              </a:r>
            </a:p>
          </p:txBody>
        </p:sp>
        <p:sp>
          <p:nvSpPr>
            <p:cNvPr id="34" name="Left Brace 33"/>
            <p:cNvSpPr/>
            <p:nvPr/>
          </p:nvSpPr>
          <p:spPr>
            <a:xfrm rot="5400000">
              <a:off x="4391833" y="1848828"/>
              <a:ext cx="740709" cy="1759619"/>
            </a:xfrm>
            <a:prstGeom prst="leftBrace">
              <a:avLst/>
            </a:prstGeom>
            <a:ln>
              <a:solidFill>
                <a:srgbClr val="00549E"/>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35" name="Notched Right Arrow 34"/>
            <p:cNvSpPr/>
            <p:nvPr/>
          </p:nvSpPr>
          <p:spPr>
            <a:xfrm>
              <a:off x="2340562" y="1779446"/>
              <a:ext cx="1126704" cy="612749"/>
            </a:xfrm>
            <a:prstGeom prst="notchedRightArrow">
              <a:avLst/>
            </a:prstGeom>
            <a:solidFill>
              <a:srgbClr val="A2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Notched Right Arrow 35"/>
            <p:cNvSpPr/>
            <p:nvPr/>
          </p:nvSpPr>
          <p:spPr>
            <a:xfrm>
              <a:off x="5844429" y="1734254"/>
              <a:ext cx="1126704" cy="612749"/>
            </a:xfrm>
            <a:prstGeom prst="notchedRightArrow">
              <a:avLst/>
            </a:prstGeom>
            <a:solidFill>
              <a:srgbClr val="A2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fld id="{F7C12BC4-994B-473A-871F-46235A85AC2B}" type="slidenum">
              <a:rPr lang="en-US" smtClean="0"/>
              <a:pPr/>
              <a:t>12</a:t>
            </a:fld>
            <a:endParaRPr lang="en-US" dirty="0"/>
          </a:p>
        </p:txBody>
      </p:sp>
    </p:spTree>
    <p:extLst>
      <p:ext uri="{BB962C8B-B14F-4D97-AF65-F5344CB8AC3E}">
        <p14:creationId xmlns:p14="http://schemas.microsoft.com/office/powerpoint/2010/main" val="394329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Tree>
    <p:extLst>
      <p:ext uri="{BB962C8B-B14F-4D97-AF65-F5344CB8AC3E}">
        <p14:creationId xmlns:p14="http://schemas.microsoft.com/office/powerpoint/2010/main" val="90591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6" y="351536"/>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0" name="TextBox 9"/>
          <p:cNvSpPr txBox="1"/>
          <p:nvPr/>
        </p:nvSpPr>
        <p:spPr>
          <a:xfrm>
            <a:off x="599995" y="2319873"/>
            <a:ext cx="7741962" cy="2002343"/>
          </a:xfrm>
          <a:prstGeom prst="rect">
            <a:avLst/>
          </a:prstGeom>
          <a:solidFill>
            <a:srgbClr val="00549E"/>
          </a:solidFill>
        </p:spPr>
        <p:txBody>
          <a:bodyPr wrap="square" rtlCol="0">
            <a:spAutoFit/>
          </a:bodyPr>
          <a:lstStyle/>
          <a:p>
            <a:pPr algn="ctr">
              <a:lnSpc>
                <a:spcPct val="107000"/>
              </a:lnSpc>
            </a:pPr>
            <a:endParaRPr lang="en-US" sz="800"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lgn="ctr">
              <a:lnSpc>
                <a:spcPct val="107000"/>
              </a:lnSpc>
            </a:pPr>
            <a:r>
              <a:rPr lang="en-US" sz="20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Require the Director of the Health Care Authority to submit a state psychiatric hospital managed care risk model to the Governor and the Legislature by October 1, 2017 to support putting Medicaid managed care organizations at risk for this benefit effective January 1, 2020.</a:t>
            </a:r>
          </a:p>
          <a:p>
            <a:pPr algn="ctr">
              <a:lnSpc>
                <a:spcPct val="107000"/>
              </a:lnSpc>
            </a:pPr>
            <a:endParaRPr lang="en-US" sz="8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2810906" y="1759171"/>
            <a:ext cx="3320140" cy="460639"/>
          </a:xfrm>
          <a:prstGeom prst="rect">
            <a:avLst/>
          </a:prstGeom>
        </p:spPr>
        <p:txBody>
          <a:bodyPr wrap="none">
            <a:spAutoFit/>
          </a:bodyPr>
          <a:lstStyle/>
          <a:p>
            <a:pPr algn="ctr">
              <a:lnSpc>
                <a:spcPct val="107000"/>
              </a:lnSpc>
            </a:pPr>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Recommendation #1</a:t>
            </a:r>
          </a:p>
        </p:txBody>
      </p:sp>
      <p:sp>
        <p:nvSpPr>
          <p:cNvPr id="3" name="Slide Number Placeholder 2"/>
          <p:cNvSpPr>
            <a:spLocks noGrp="1"/>
          </p:cNvSpPr>
          <p:nvPr>
            <p:ph type="sldNum" sz="quarter" idx="12"/>
          </p:nvPr>
        </p:nvSpPr>
        <p:spPr/>
        <p:txBody>
          <a:bodyPr/>
          <a:lstStyle/>
          <a:p>
            <a:fld id="{F7C12BC4-994B-473A-871F-46235A85AC2B}" type="slidenum">
              <a:rPr lang="en-US" smtClean="0"/>
              <a:pPr/>
              <a:t>14</a:t>
            </a:fld>
            <a:endParaRPr lang="en-US" dirty="0"/>
          </a:p>
        </p:txBody>
      </p:sp>
    </p:spTree>
    <p:extLst>
      <p:ext uri="{BB962C8B-B14F-4D97-AF65-F5344CB8AC3E}">
        <p14:creationId xmlns:p14="http://schemas.microsoft.com/office/powerpoint/2010/main" val="324947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26" y="400573"/>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15</a:t>
            </a:fld>
            <a:endParaRPr lang="en-US" dirty="0"/>
          </a:p>
        </p:txBody>
      </p:sp>
      <p:sp>
        <p:nvSpPr>
          <p:cNvPr id="9" name="Rectangle 8"/>
          <p:cNvSpPr/>
          <p:nvPr/>
        </p:nvSpPr>
        <p:spPr>
          <a:xfrm>
            <a:off x="565137" y="1097210"/>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103421"/>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#1</a:t>
            </a:r>
          </a:p>
        </p:txBody>
      </p:sp>
      <p:pic>
        <p:nvPicPr>
          <p:cNvPr id="1026" name="Picture 2" descr="Image result for thumbs up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664" y="2167067"/>
            <a:ext cx="706982" cy="7069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5368" y="4396543"/>
            <a:ext cx="664624" cy="6646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95646" y="2382964"/>
            <a:ext cx="1335622" cy="414601"/>
          </a:xfrm>
          <a:prstGeom prst="rect">
            <a:avLst/>
          </a:prstGeom>
        </p:spPr>
        <p:txBody>
          <a:bodyPr wrap="none">
            <a:spAutoFit/>
          </a:bodyPr>
          <a:lstStyle/>
          <a:p>
            <a:pPr>
              <a:lnSpc>
                <a:spcPct val="107000"/>
              </a:lnSpc>
            </a:pPr>
            <a:r>
              <a:rPr lang="en-US" sz="21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Benefits </a:t>
            </a:r>
            <a:endParaRPr lang="en-US" sz="21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215721" y="4352342"/>
            <a:ext cx="2195700" cy="760401"/>
          </a:xfrm>
          <a:prstGeom prst="rect">
            <a:avLst/>
          </a:prstGeom>
        </p:spPr>
        <p:txBody>
          <a:bodyPr wrap="square">
            <a:spAutoFit/>
          </a:bodyPr>
          <a:lstStyle/>
          <a:p>
            <a:pPr>
              <a:lnSpc>
                <a:spcPct val="107000"/>
              </a:lnSpc>
            </a:pPr>
            <a:r>
              <a:rPr lang="en-US" sz="21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Areas of Opportunity</a:t>
            </a:r>
            <a:endParaRPr lang="en-US" sz="21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408206" y="2107255"/>
            <a:ext cx="5620327" cy="1343638"/>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Prepare state agencies and managed care organizations to implement full integration</a:t>
            </a:r>
          </a:p>
          <a:p>
            <a:pPr lvl="0">
              <a:lnSpc>
                <a:spcPct val="115000"/>
              </a:lnSpc>
            </a:pPr>
            <a:endParaRPr lang="en-US" sz="8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Align financial structure with goal of reducing inpatient utilization</a:t>
            </a:r>
          </a:p>
        </p:txBody>
      </p:sp>
      <p:sp>
        <p:nvSpPr>
          <p:cNvPr id="15" name="Rectangle 14"/>
          <p:cNvSpPr/>
          <p:nvPr/>
        </p:nvSpPr>
        <p:spPr>
          <a:xfrm>
            <a:off x="3378763" y="3884986"/>
            <a:ext cx="5260801" cy="2003625"/>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Increase collaboration and redesign system to achieve patient centered care </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Refine the role of state hospitals to serve the right patients in the right environment </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Support workforce development efforts and use of best practices to attract and retain staff</a:t>
            </a:r>
          </a:p>
        </p:txBody>
      </p:sp>
      <p:cxnSp>
        <p:nvCxnSpPr>
          <p:cNvPr id="17" name="Straight Connector 16"/>
          <p:cNvCxnSpPr/>
          <p:nvPr/>
        </p:nvCxnSpPr>
        <p:spPr>
          <a:xfrm>
            <a:off x="3184695" y="1856509"/>
            <a:ext cx="27709" cy="4315257"/>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479081" y="3722255"/>
            <a:ext cx="8160483" cy="2979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55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6" y="347709"/>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16</a:t>
            </a:fld>
            <a:endParaRPr lang="en-US" dirty="0"/>
          </a:p>
        </p:txBody>
      </p:sp>
      <p:sp>
        <p:nvSpPr>
          <p:cNvPr id="9" name="Rectangle 8"/>
          <p:cNvSpPr/>
          <p:nvPr/>
        </p:nvSpPr>
        <p:spPr>
          <a:xfrm>
            <a:off x="565137" y="1108096"/>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114307"/>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#1</a:t>
            </a:r>
          </a:p>
        </p:txBody>
      </p:sp>
      <p:sp>
        <p:nvSpPr>
          <p:cNvPr id="4" name="Rectangle 3"/>
          <p:cNvSpPr/>
          <p:nvPr/>
        </p:nvSpPr>
        <p:spPr>
          <a:xfrm>
            <a:off x="1074938" y="2300491"/>
            <a:ext cx="2304959" cy="429926"/>
          </a:xfrm>
          <a:prstGeom prst="rect">
            <a:avLst/>
          </a:prstGeom>
        </p:spPr>
        <p:txBody>
          <a:bodyPr wrap="square">
            <a:spAutoFit/>
          </a:bodyPr>
          <a:lstStyle/>
          <a:p>
            <a:pPr>
              <a:lnSpc>
                <a:spcPct val="107000"/>
              </a:lnSpc>
            </a:pPr>
            <a:r>
              <a:rPr lang="en-US" sz="21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Time Frame </a:t>
            </a:r>
            <a:endParaRPr lang="en-US" sz="21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952246" y="4413477"/>
            <a:ext cx="2696211" cy="760401"/>
          </a:xfrm>
          <a:prstGeom prst="rect">
            <a:avLst/>
          </a:prstGeom>
        </p:spPr>
        <p:txBody>
          <a:bodyPr wrap="square">
            <a:spAutoFit/>
          </a:bodyPr>
          <a:lstStyle/>
          <a:p>
            <a:pPr>
              <a:lnSpc>
                <a:spcPct val="107000"/>
              </a:lnSpc>
            </a:pPr>
            <a:r>
              <a:rPr lang="en-US" sz="2100" b="1" dirty="0">
                <a:solidFill>
                  <a:srgbClr val="FDBB30"/>
                </a:solidFill>
                <a:latin typeface="Rockwell" panose="02060603020205020403" pitchFamily="18" charset="0"/>
                <a:ea typeface="Times New Roman" panose="02020603050405020304" pitchFamily="18" charset="0"/>
                <a:cs typeface="Times New Roman" panose="02020603050405020304" pitchFamily="18" charset="0"/>
              </a:rPr>
              <a:t>Key Considerations</a:t>
            </a:r>
          </a:p>
        </p:txBody>
      </p:sp>
      <p:sp>
        <p:nvSpPr>
          <p:cNvPr id="7" name="Rectangle 6"/>
          <p:cNvSpPr/>
          <p:nvPr/>
        </p:nvSpPr>
        <p:spPr>
          <a:xfrm>
            <a:off x="3288134" y="2169872"/>
            <a:ext cx="5376896" cy="941796"/>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Twelve months to design the risk model. In follow up, use 2018 to develop risk model features and 2019 to implement for effective launch 1/1/20</a:t>
            </a:r>
          </a:p>
        </p:txBody>
      </p:sp>
      <p:sp>
        <p:nvSpPr>
          <p:cNvPr id="15" name="Rectangle 14"/>
          <p:cNvSpPr/>
          <p:nvPr/>
        </p:nvSpPr>
        <p:spPr>
          <a:xfrm>
            <a:off x="3288134" y="3642146"/>
            <a:ext cx="5263085" cy="2569934"/>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State psychiatric hospital business model lacks readiness for managed care</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Undefined legal role of a business entity in managing a civil commitment </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Undeveloped MCO contract provisions and performance metrics that permit the framework of the model to be understood by MCOs and hospitals</a:t>
            </a:r>
          </a:p>
        </p:txBody>
      </p:sp>
      <p:cxnSp>
        <p:nvCxnSpPr>
          <p:cNvPr id="17" name="Straight Connector 16"/>
          <p:cNvCxnSpPr/>
          <p:nvPr/>
        </p:nvCxnSpPr>
        <p:spPr>
          <a:xfrm>
            <a:off x="3184695" y="1972187"/>
            <a:ext cx="27709" cy="4315257"/>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390735" y="3454471"/>
            <a:ext cx="8160483" cy="29794"/>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descr="Image result for clock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386600" y="2156116"/>
            <a:ext cx="688338" cy="688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nking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281" y="4413477"/>
            <a:ext cx="623965" cy="62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1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228439" y="2151471"/>
            <a:ext cx="4416027" cy="4041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EE2E3"/>
              </a:solidFill>
            </a:endParaRPr>
          </a:p>
        </p:txBody>
      </p:sp>
      <p:sp>
        <p:nvSpPr>
          <p:cNvPr id="15" name="Rectangle 14"/>
          <p:cNvSpPr/>
          <p:nvPr/>
        </p:nvSpPr>
        <p:spPr>
          <a:xfrm>
            <a:off x="480763" y="2151471"/>
            <a:ext cx="3834604" cy="40410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4626" y="317317"/>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4" name="Rectangle 3"/>
          <p:cNvSpPr/>
          <p:nvPr/>
        </p:nvSpPr>
        <p:spPr>
          <a:xfrm>
            <a:off x="553224" y="1959570"/>
            <a:ext cx="3843577" cy="4493538"/>
          </a:xfrm>
          <a:prstGeom prst="rect">
            <a:avLst/>
          </a:prstGeom>
          <a:noFill/>
        </p:spPr>
        <p:txBody>
          <a:bodyPr wrap="square">
            <a:spAutoFit/>
          </a:bodyPr>
          <a:lstStyle/>
          <a:p>
            <a:endParaRPr lang="en-US" sz="1400" dirty="0">
              <a:solidFill>
                <a:schemeClr val="bg1"/>
              </a:solidFill>
              <a:latin typeface="Rockwell" panose="02060603020205020403"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HCA, in coordination with DSHS, must draft a risk model “blueprint” to demonstrate that the concept can successfully be made operational</a:t>
            </a:r>
          </a:p>
          <a:p>
            <a:endParaRPr lang="en-US" sz="1600" dirty="0">
              <a:latin typeface="Rockwell" panose="02060603020205020403"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The transition time in the next three years is optimally used to design, develop and implement the appropriate risk model</a:t>
            </a:r>
          </a:p>
          <a:p>
            <a:endParaRPr lang="en-US" sz="1600" dirty="0">
              <a:latin typeface="Rockwell" panose="02060603020205020403"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Rockwell" panose="02060603020205020403" pitchFamily="18" charset="0"/>
              </a:rPr>
              <a:t>Addresses the need for accountability and risk management for hospital bed use by non-Medicaid populations and Medicaid enrollees not enrolled in managed care </a:t>
            </a:r>
          </a:p>
          <a:p>
            <a:endParaRPr lang="en-US" sz="1600" dirty="0">
              <a:latin typeface="Rockwell" panose="02060603020205020403" pitchFamily="18" charset="0"/>
            </a:endParaRPr>
          </a:p>
        </p:txBody>
      </p:sp>
      <p:sp>
        <p:nvSpPr>
          <p:cNvPr id="3" name="Slide Number Placeholder 2"/>
          <p:cNvSpPr>
            <a:spLocks noGrp="1"/>
          </p:cNvSpPr>
          <p:nvPr>
            <p:ph type="sldNum" sz="quarter" idx="12"/>
          </p:nvPr>
        </p:nvSpPr>
        <p:spPr/>
        <p:txBody>
          <a:bodyPr/>
          <a:lstStyle/>
          <a:p>
            <a:fld id="{F7C12BC4-994B-473A-871F-46235A85AC2B}" type="slidenum">
              <a:rPr lang="en-US" smtClean="0"/>
              <a:pPr/>
              <a:t>17</a:t>
            </a:fld>
            <a:endParaRPr lang="en-US" dirty="0"/>
          </a:p>
        </p:txBody>
      </p:sp>
      <p:sp>
        <p:nvSpPr>
          <p:cNvPr id="8" name="Rectangle 7"/>
          <p:cNvSpPr/>
          <p:nvPr/>
        </p:nvSpPr>
        <p:spPr>
          <a:xfrm>
            <a:off x="565137" y="1031894"/>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43615" y="1038105"/>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#1</a:t>
            </a:r>
          </a:p>
        </p:txBody>
      </p:sp>
      <p:sp>
        <p:nvSpPr>
          <p:cNvPr id="6" name="Rectangle 5"/>
          <p:cNvSpPr/>
          <p:nvPr/>
        </p:nvSpPr>
        <p:spPr>
          <a:xfrm>
            <a:off x="5475353" y="2202603"/>
            <a:ext cx="3278558" cy="3539430"/>
          </a:xfrm>
          <a:prstGeom prst="rect">
            <a:avLst/>
          </a:prstGeom>
        </p:spPr>
        <p:txBody>
          <a:bodyPr wrap="square">
            <a:spAutoFit/>
          </a:bodyPr>
          <a:lstStyle/>
          <a:p>
            <a:pPr marL="285750" indent="-285750">
              <a:buFont typeface="Arial" panose="020B0604020202020204" pitchFamily="34" charset="0"/>
              <a:buChar char="•"/>
            </a:pPr>
            <a:r>
              <a:rPr lang="en-US" sz="1600" dirty="0">
                <a:latin typeface="Rockwell" panose="02060603020205020403" pitchFamily="18" charset="0"/>
              </a:rPr>
              <a:t>Promotes value based purchasing</a:t>
            </a:r>
          </a:p>
          <a:p>
            <a:pPr marL="285750" indent="-285750">
              <a:buFont typeface="Arial" panose="020B0604020202020204" pitchFamily="34" charset="0"/>
              <a:buChar char="•"/>
            </a:pPr>
            <a:endParaRPr lang="en-US" sz="1600" dirty="0">
              <a:latin typeface="Rockwell" panose="02060603020205020403" pitchFamily="18" charset="0"/>
            </a:endParaRPr>
          </a:p>
          <a:p>
            <a:pPr marL="285750" indent="-285750">
              <a:buFont typeface="Arial" panose="020B0604020202020204" pitchFamily="34" charset="0"/>
              <a:buChar char="•"/>
            </a:pPr>
            <a:r>
              <a:rPr lang="en-US" sz="1600" dirty="0">
                <a:latin typeface="Rockwell" panose="02060603020205020403" pitchFamily="18" charset="0"/>
              </a:rPr>
              <a:t>Encourages competition based on cost and quality among hospitals</a:t>
            </a:r>
          </a:p>
          <a:p>
            <a:pPr marL="285750" indent="-285750">
              <a:buFont typeface="Arial" panose="020B0604020202020204" pitchFamily="34" charset="0"/>
              <a:buChar char="•"/>
            </a:pPr>
            <a:endParaRPr lang="en-US" sz="1600" dirty="0">
              <a:latin typeface="Rockwell" panose="02060603020205020403" pitchFamily="18" charset="0"/>
            </a:endParaRPr>
          </a:p>
          <a:p>
            <a:pPr marL="285750" indent="-285750">
              <a:buFont typeface="Arial" panose="020B0604020202020204" pitchFamily="34" charset="0"/>
              <a:buChar char="•"/>
            </a:pPr>
            <a:r>
              <a:rPr lang="en-US" sz="1600" dirty="0">
                <a:latin typeface="Rockwell" panose="02060603020205020403" pitchFamily="18" charset="0"/>
              </a:rPr>
              <a:t>Promotes improved health care outcomes through financial incentives</a:t>
            </a:r>
          </a:p>
          <a:p>
            <a:pPr marL="285750" indent="-285750">
              <a:buFont typeface="Arial" panose="020B0604020202020204" pitchFamily="34" charset="0"/>
              <a:buChar char="•"/>
            </a:pPr>
            <a:endParaRPr lang="en-US" sz="1600" dirty="0">
              <a:latin typeface="Rockwell" panose="02060603020205020403" pitchFamily="18" charset="0"/>
            </a:endParaRPr>
          </a:p>
          <a:p>
            <a:pPr marL="285750" indent="-285750">
              <a:buFont typeface="Arial" panose="020B0604020202020204" pitchFamily="34" charset="0"/>
              <a:buChar char="•"/>
            </a:pPr>
            <a:r>
              <a:rPr lang="en-US" sz="1600" dirty="0">
                <a:latin typeface="Rockwell" panose="02060603020205020403" pitchFamily="18" charset="0"/>
              </a:rPr>
              <a:t>Promotes full integration of physical and behavioral health in 2020</a:t>
            </a:r>
          </a:p>
        </p:txBody>
      </p:sp>
      <p:sp>
        <p:nvSpPr>
          <p:cNvPr id="12" name="Rectangle 11"/>
          <p:cNvSpPr/>
          <p:nvPr/>
        </p:nvSpPr>
        <p:spPr>
          <a:xfrm>
            <a:off x="5808442" y="1670838"/>
            <a:ext cx="1790875" cy="461665"/>
          </a:xfrm>
          <a:prstGeom prst="rect">
            <a:avLst/>
          </a:prstGeom>
        </p:spPr>
        <p:txBody>
          <a:bodyPr wrap="none">
            <a:spAutoFit/>
          </a:bodyPr>
          <a:lstStyle/>
          <a:p>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Outcomes</a:t>
            </a:r>
            <a:r>
              <a:rPr lang="en-US"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 </a:t>
            </a:r>
          </a:p>
        </p:txBody>
      </p:sp>
      <p:sp>
        <p:nvSpPr>
          <p:cNvPr id="16" name="Isosceles Triangle 15"/>
          <p:cNvSpPr/>
          <p:nvPr/>
        </p:nvSpPr>
        <p:spPr>
          <a:xfrm rot="5400000">
            <a:off x="2545677" y="3542627"/>
            <a:ext cx="4612438" cy="120852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486213" y="1680729"/>
            <a:ext cx="1790042" cy="461665"/>
          </a:xfrm>
          <a:prstGeom prst="rect">
            <a:avLst/>
          </a:prstGeom>
        </p:spPr>
        <p:txBody>
          <a:bodyPr wrap="none">
            <a:spAutoFit/>
          </a:bodyPr>
          <a:lstStyle/>
          <a:p>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Key Points</a:t>
            </a:r>
            <a:endParaRPr lang="en-US"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99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75178"/>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0" name="TextBox 9"/>
          <p:cNvSpPr txBox="1"/>
          <p:nvPr/>
        </p:nvSpPr>
        <p:spPr>
          <a:xfrm>
            <a:off x="599996" y="2636038"/>
            <a:ext cx="7741962" cy="1387175"/>
          </a:xfrm>
          <a:prstGeom prst="rect">
            <a:avLst/>
          </a:prstGeom>
          <a:solidFill>
            <a:srgbClr val="00549E"/>
          </a:solidFill>
        </p:spPr>
        <p:txBody>
          <a:bodyPr wrap="square" rtlCol="0">
            <a:spAutoFit/>
          </a:bodyPr>
          <a:lstStyle/>
          <a:p>
            <a:pPr algn="ctr">
              <a:lnSpc>
                <a:spcPct val="107000"/>
              </a:lnSpc>
            </a:pPr>
            <a:r>
              <a:rPr lang="en-US" sz="20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Establish a new unit within the Office of Financial Management (OFM) that integrates and coordinates fiscal analysis of all behavioral health services across agencies and units of government.</a:t>
            </a:r>
          </a:p>
        </p:txBody>
      </p:sp>
      <p:sp>
        <p:nvSpPr>
          <p:cNvPr id="11" name="Rectangle 10"/>
          <p:cNvSpPr/>
          <p:nvPr/>
        </p:nvSpPr>
        <p:spPr>
          <a:xfrm>
            <a:off x="2810907" y="2082305"/>
            <a:ext cx="3320140" cy="460639"/>
          </a:xfrm>
          <a:prstGeom prst="rect">
            <a:avLst/>
          </a:prstGeom>
        </p:spPr>
        <p:txBody>
          <a:bodyPr wrap="none">
            <a:spAutoFit/>
          </a:bodyPr>
          <a:lstStyle/>
          <a:p>
            <a:pPr algn="ctr">
              <a:lnSpc>
                <a:spcPct val="107000"/>
              </a:lnSpc>
            </a:pPr>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Recommendation #2</a:t>
            </a:r>
          </a:p>
        </p:txBody>
      </p:sp>
      <p:sp>
        <p:nvSpPr>
          <p:cNvPr id="3" name="Slide Number Placeholder 2"/>
          <p:cNvSpPr>
            <a:spLocks noGrp="1"/>
          </p:cNvSpPr>
          <p:nvPr>
            <p:ph type="sldNum" sz="quarter" idx="12"/>
          </p:nvPr>
        </p:nvSpPr>
        <p:spPr/>
        <p:txBody>
          <a:bodyPr/>
          <a:lstStyle/>
          <a:p>
            <a:fld id="{F7C12BC4-994B-473A-871F-46235A85AC2B}" type="slidenum">
              <a:rPr lang="en-US" smtClean="0"/>
              <a:pPr/>
              <a:t>18</a:t>
            </a:fld>
            <a:endParaRPr lang="en-US" dirty="0"/>
          </a:p>
        </p:txBody>
      </p:sp>
    </p:spTree>
    <p:extLst>
      <p:ext uri="{BB962C8B-B14F-4D97-AF65-F5344CB8AC3E}">
        <p14:creationId xmlns:p14="http://schemas.microsoft.com/office/powerpoint/2010/main" val="21383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251576"/>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19</a:t>
            </a:fld>
            <a:endParaRPr lang="en-US" dirty="0"/>
          </a:p>
        </p:txBody>
      </p:sp>
      <p:sp>
        <p:nvSpPr>
          <p:cNvPr id="9" name="Rectangle 8"/>
          <p:cNvSpPr/>
          <p:nvPr/>
        </p:nvSpPr>
        <p:spPr>
          <a:xfrm>
            <a:off x="565137" y="959571"/>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972364"/>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#2</a:t>
            </a:r>
          </a:p>
        </p:txBody>
      </p:sp>
      <p:pic>
        <p:nvPicPr>
          <p:cNvPr id="1026" name="Picture 2" descr="Image result for thumbs up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482" y="2603067"/>
            <a:ext cx="689490" cy="6894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482" y="5064589"/>
            <a:ext cx="700203" cy="7002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36763" y="2771581"/>
            <a:ext cx="1335622" cy="414601"/>
          </a:xfrm>
          <a:prstGeom prst="rect">
            <a:avLst/>
          </a:prstGeom>
        </p:spPr>
        <p:txBody>
          <a:bodyPr wrap="none">
            <a:spAutoFit/>
          </a:bodyPr>
          <a:lstStyle/>
          <a:p>
            <a:pPr>
              <a:lnSpc>
                <a:spcPct val="107000"/>
              </a:lnSpc>
            </a:pPr>
            <a:r>
              <a:rPr lang="en-US" sz="21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Benefits </a:t>
            </a:r>
            <a:endParaRPr lang="en-US" sz="21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186972" y="5004391"/>
            <a:ext cx="2195700" cy="760401"/>
          </a:xfrm>
          <a:prstGeom prst="rect">
            <a:avLst/>
          </a:prstGeom>
        </p:spPr>
        <p:txBody>
          <a:bodyPr wrap="square">
            <a:spAutoFit/>
          </a:bodyPr>
          <a:lstStyle/>
          <a:p>
            <a:pPr>
              <a:lnSpc>
                <a:spcPct val="107000"/>
              </a:lnSpc>
            </a:pPr>
            <a:r>
              <a:rPr lang="en-US" sz="21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Areas of Opportunity</a:t>
            </a:r>
            <a:endParaRPr lang="en-US" sz="21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200400" y="1805010"/>
            <a:ext cx="5620327" cy="2569934"/>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Supplements and does not replace existing agency-based budget oversight</a:t>
            </a:r>
          </a:p>
          <a:p>
            <a:pPr lvl="0">
              <a:lnSpc>
                <a:spcPct val="115000"/>
              </a:lnSpc>
            </a:pPr>
            <a:endParaRPr lang="en-US" sz="6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With behavioral health initiatives increasingly stretching across agencies and state and local governments, this unit provides a singular focus on “connecting the dots”</a:t>
            </a:r>
          </a:p>
          <a:p>
            <a:pPr lvl="0">
              <a:lnSpc>
                <a:spcPct val="115000"/>
              </a:lnSpc>
            </a:pPr>
            <a:endParaRPr lang="en-US" sz="6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Assures synergies of agency budget initiatives so that each initiative is “greater than the sum of its parts”</a:t>
            </a:r>
          </a:p>
        </p:txBody>
      </p:sp>
      <p:sp>
        <p:nvSpPr>
          <p:cNvPr id="15" name="Rectangle 14"/>
          <p:cNvSpPr/>
          <p:nvPr/>
        </p:nvSpPr>
        <p:spPr>
          <a:xfrm>
            <a:off x="3210427" y="4780640"/>
            <a:ext cx="5260801" cy="1472711"/>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Increase collaboration and redesign system to achieve patient centered care </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Refine the role of state hospitals to serve the right patients in the right environment </a:t>
            </a:r>
          </a:p>
          <a:p>
            <a:pPr lvl="0">
              <a:lnSpc>
                <a:spcPct val="115000"/>
              </a:lnSpc>
            </a:pPr>
            <a:endParaRPr lang="en-US" sz="800" dirty="0">
              <a:latin typeface="Rockwell" panose="02060603020205020403" pitchFamily="18" charset="0"/>
              <a:ea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3146100" y="1694984"/>
            <a:ext cx="27709" cy="4608279"/>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479081" y="4632604"/>
            <a:ext cx="8341646" cy="3759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59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864" y="342900"/>
            <a:ext cx="7772400" cy="850446"/>
          </a:xfrm>
        </p:spPr>
        <p:txBody>
          <a:bodyPr/>
          <a:lstStyle/>
          <a:p>
            <a:r>
              <a:rPr lang="en-US" dirty="0"/>
              <a:t>Agenda</a:t>
            </a:r>
          </a:p>
        </p:txBody>
      </p:sp>
      <p:sp>
        <p:nvSpPr>
          <p:cNvPr id="4" name="Footer Placeholder 3"/>
          <p:cNvSpPr>
            <a:spLocks noGrp="1"/>
          </p:cNvSpPr>
          <p:nvPr>
            <p:ph type="ftr" sz="quarter" idx="11"/>
          </p:nvPr>
        </p:nvSpPr>
        <p:spPr/>
        <p:txBody>
          <a:bodyPr/>
          <a:lstStyle/>
          <a:p>
            <a:r>
              <a:rPr lang="en-US" dirty="0"/>
              <a:t>www.pcghealth.com | Washington Behavioral Health System Assessment Final Recommendations </a:t>
            </a:r>
          </a:p>
        </p:txBody>
      </p:sp>
      <p:sp>
        <p:nvSpPr>
          <p:cNvPr id="5" name="TextBox 4"/>
          <p:cNvSpPr txBox="1"/>
          <p:nvPr/>
        </p:nvSpPr>
        <p:spPr>
          <a:xfrm>
            <a:off x="695864" y="1716541"/>
            <a:ext cx="7543800" cy="3046988"/>
          </a:xfrm>
          <a:prstGeom prst="rect">
            <a:avLst/>
          </a:prstGeom>
          <a:noFill/>
        </p:spPr>
        <p:txBody>
          <a:bodyPr wrap="square" rtlCol="0">
            <a:spAutoFit/>
          </a:bodyPr>
          <a:lstStyle/>
          <a:p>
            <a:pPr marL="457200" indent="-457200">
              <a:buAutoNum type="arabicPeriod"/>
            </a:pPr>
            <a:r>
              <a:rPr lang="en-US" sz="2400" dirty="0">
                <a:solidFill>
                  <a:srgbClr val="A2958A"/>
                </a:solidFill>
                <a:latin typeface="Rockwell" panose="02060603020205020403" pitchFamily="18" charset="0"/>
              </a:rPr>
              <a:t>PCG Overview and Scope of Work</a:t>
            </a:r>
          </a:p>
          <a:p>
            <a:pPr marL="457200" indent="-457200">
              <a:buAutoNum type="arabicPeriod"/>
            </a:pPr>
            <a:endParaRPr lang="en-US" sz="2400" dirty="0">
              <a:solidFill>
                <a:srgbClr val="A2958A"/>
              </a:solidFill>
              <a:latin typeface="Rockwell" panose="02060603020205020403" pitchFamily="18" charset="0"/>
            </a:endParaRPr>
          </a:p>
          <a:p>
            <a:pPr marL="457200" indent="-457200">
              <a:buAutoNum type="arabicPeriod"/>
            </a:pPr>
            <a:r>
              <a:rPr lang="en-US" sz="2400" dirty="0">
                <a:solidFill>
                  <a:srgbClr val="A2958A"/>
                </a:solidFill>
                <a:latin typeface="Rockwell" panose="02060603020205020403" pitchFamily="18" charset="0"/>
              </a:rPr>
              <a:t>Review of Initial Findings</a:t>
            </a:r>
          </a:p>
          <a:p>
            <a:pPr marL="457200" indent="-457200">
              <a:buAutoNum type="arabicPeriod"/>
            </a:pPr>
            <a:endParaRPr lang="en-US" sz="2400" dirty="0">
              <a:solidFill>
                <a:srgbClr val="A2958A"/>
              </a:solidFill>
              <a:latin typeface="Rockwell" panose="02060603020205020403" pitchFamily="18" charset="0"/>
            </a:endParaRPr>
          </a:p>
          <a:p>
            <a:pPr marL="457200" indent="-457200">
              <a:buAutoNum type="arabicPeriod"/>
            </a:pPr>
            <a:r>
              <a:rPr lang="en-US" sz="2400" dirty="0">
                <a:solidFill>
                  <a:srgbClr val="A2958A"/>
                </a:solidFill>
                <a:latin typeface="Rockwell" panose="02060603020205020403" pitchFamily="18" charset="0"/>
              </a:rPr>
              <a:t>Stakeholder Visioning and Recommendations Evaluation Approach</a:t>
            </a:r>
          </a:p>
          <a:p>
            <a:pPr marL="457200" indent="-457200">
              <a:buAutoNum type="arabicPeriod"/>
            </a:pPr>
            <a:endParaRPr lang="en-US" sz="2400" dirty="0">
              <a:solidFill>
                <a:srgbClr val="A2958A"/>
              </a:solidFill>
              <a:latin typeface="Rockwell" panose="02060603020205020403" pitchFamily="18" charset="0"/>
            </a:endParaRPr>
          </a:p>
          <a:p>
            <a:pPr marL="457200" indent="-457200">
              <a:buAutoNum type="arabicPeriod"/>
            </a:pPr>
            <a:r>
              <a:rPr lang="en-US" sz="2400" dirty="0">
                <a:solidFill>
                  <a:srgbClr val="A2958A"/>
                </a:solidFill>
                <a:latin typeface="Rockwell" panose="02060603020205020403" pitchFamily="18" charset="0"/>
              </a:rPr>
              <a:t>Recommendations</a:t>
            </a:r>
          </a:p>
        </p:txBody>
      </p:sp>
    </p:spTree>
    <p:extLst>
      <p:ext uri="{BB962C8B-B14F-4D97-AF65-F5344CB8AC3E}">
        <p14:creationId xmlns:p14="http://schemas.microsoft.com/office/powerpoint/2010/main" val="124692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6" y="350347"/>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20</a:t>
            </a:fld>
            <a:endParaRPr lang="en-US" dirty="0"/>
          </a:p>
        </p:txBody>
      </p:sp>
      <p:sp>
        <p:nvSpPr>
          <p:cNvPr id="9" name="Rectangle 8"/>
          <p:cNvSpPr/>
          <p:nvPr/>
        </p:nvSpPr>
        <p:spPr>
          <a:xfrm>
            <a:off x="565137" y="1075438"/>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081649"/>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#2</a:t>
            </a:r>
          </a:p>
        </p:txBody>
      </p:sp>
      <p:sp>
        <p:nvSpPr>
          <p:cNvPr id="4" name="Rectangle 3"/>
          <p:cNvSpPr/>
          <p:nvPr/>
        </p:nvSpPr>
        <p:spPr>
          <a:xfrm>
            <a:off x="1074938" y="2300491"/>
            <a:ext cx="2304959" cy="429926"/>
          </a:xfrm>
          <a:prstGeom prst="rect">
            <a:avLst/>
          </a:prstGeom>
        </p:spPr>
        <p:txBody>
          <a:bodyPr wrap="square">
            <a:spAutoFit/>
          </a:bodyPr>
          <a:lstStyle/>
          <a:p>
            <a:pPr>
              <a:lnSpc>
                <a:spcPct val="107000"/>
              </a:lnSpc>
            </a:pPr>
            <a:r>
              <a:rPr lang="en-US" sz="21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Time Frame </a:t>
            </a:r>
            <a:endParaRPr lang="en-US" sz="21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952246" y="4413477"/>
            <a:ext cx="2696211" cy="760401"/>
          </a:xfrm>
          <a:prstGeom prst="rect">
            <a:avLst/>
          </a:prstGeom>
        </p:spPr>
        <p:txBody>
          <a:bodyPr wrap="square">
            <a:spAutoFit/>
          </a:bodyPr>
          <a:lstStyle/>
          <a:p>
            <a:pPr>
              <a:lnSpc>
                <a:spcPct val="107000"/>
              </a:lnSpc>
            </a:pPr>
            <a:r>
              <a:rPr lang="en-US" sz="2100" b="1" dirty="0">
                <a:solidFill>
                  <a:srgbClr val="FDBB30"/>
                </a:solidFill>
                <a:latin typeface="Rockwell" panose="02060603020205020403" pitchFamily="18" charset="0"/>
                <a:ea typeface="Times New Roman" panose="02020603050405020304" pitchFamily="18" charset="0"/>
                <a:cs typeface="Times New Roman" panose="02020603050405020304" pitchFamily="18" charset="0"/>
              </a:rPr>
              <a:t>Key Considerations</a:t>
            </a:r>
          </a:p>
        </p:txBody>
      </p:sp>
      <p:sp>
        <p:nvSpPr>
          <p:cNvPr id="7" name="Rectangle 6"/>
          <p:cNvSpPr/>
          <p:nvPr/>
        </p:nvSpPr>
        <p:spPr>
          <a:xfrm>
            <a:off x="3288133" y="2300491"/>
            <a:ext cx="5620327" cy="368884"/>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Arial" panose="020B0604020202020204" pitchFamily="34" charset="0"/>
              </a:rPr>
              <a:t>Staff the unit and positions by Spring 2017</a:t>
            </a:r>
          </a:p>
        </p:txBody>
      </p:sp>
      <p:sp>
        <p:nvSpPr>
          <p:cNvPr id="15" name="Rectangle 14"/>
          <p:cNvSpPr/>
          <p:nvPr/>
        </p:nvSpPr>
        <p:spPr>
          <a:xfrm>
            <a:off x="3288133" y="3561680"/>
            <a:ext cx="5420438" cy="2344231"/>
          </a:xfrm>
          <a:prstGeom prst="rect">
            <a:avLst/>
          </a:prstGeom>
        </p:spPr>
        <p:txBody>
          <a:bodyPr wrap="square">
            <a:spAutoFit/>
          </a:bodyPr>
          <a:lstStyle/>
          <a:p>
            <a:pPr marL="342900" lvl="0" indent="-342900">
              <a:lnSpc>
                <a:spcPct val="115000"/>
              </a:lnSpc>
              <a:spcAft>
                <a:spcPts val="1000"/>
              </a:spcAft>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Times New Roman" panose="02020603050405020304" pitchFamily="18" charset="0"/>
              </a:rPr>
              <a:t>Individuals with the knowledge and experience to manage a complex unit/division of state government</a:t>
            </a:r>
          </a:p>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Times New Roman" panose="02020603050405020304" pitchFamily="18" charset="0"/>
              </a:rPr>
              <a:t>An estimated 6 new positions would be required, reflecting the following FTE roles: 1 director, 2 HCA analysts, 1 DSHS analyst, and up to 2 FTEs of additional analyst support</a:t>
            </a:r>
            <a:endParaRPr lang="en-US" dirty="0">
              <a:latin typeface="Rockwell" panose="02060603020205020403" pitchFamily="18" charset="0"/>
              <a:ea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3184695" y="1972187"/>
            <a:ext cx="27709" cy="4315257"/>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390735" y="3242188"/>
            <a:ext cx="8160483" cy="29794"/>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descr="Image result for clock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442865" y="2163496"/>
            <a:ext cx="632073" cy="6320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nking icon"/>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735" y="4496012"/>
            <a:ext cx="587764" cy="58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80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45739"/>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2" name="Rectangle 11"/>
          <p:cNvSpPr/>
          <p:nvPr/>
        </p:nvSpPr>
        <p:spPr>
          <a:xfrm>
            <a:off x="578138" y="991968"/>
            <a:ext cx="7785678" cy="384346"/>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78138" y="971642"/>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#2</a:t>
            </a:r>
          </a:p>
        </p:txBody>
      </p:sp>
      <p:sp>
        <p:nvSpPr>
          <p:cNvPr id="36" name="Rectangle 35"/>
          <p:cNvSpPr/>
          <p:nvPr/>
        </p:nvSpPr>
        <p:spPr>
          <a:xfrm>
            <a:off x="5751080" y="1563577"/>
            <a:ext cx="3166677" cy="1673150"/>
          </a:xfrm>
          <a:prstGeom prst="rect">
            <a:avLst/>
          </a:prstGeom>
        </p:spPr>
        <p:txBody>
          <a:bodyPr wrap="square">
            <a:spAutoFit/>
          </a:bodyPr>
          <a:lstStyle/>
          <a:p>
            <a:pPr>
              <a:lnSpc>
                <a:spcPct val="107000"/>
              </a:lnSpc>
            </a:pPr>
            <a:r>
              <a:rPr lang="en-US" sz="1100" b="1" i="1" dirty="0">
                <a:latin typeface="Rockwell" panose="02060603020205020403" pitchFamily="18" charset="0"/>
                <a:ea typeface="Times New Roman" panose="02020603050405020304" pitchFamily="18" charset="0"/>
                <a:cs typeface="Times New Roman" panose="02020603050405020304" pitchFamily="18" charset="0"/>
              </a:rPr>
              <a:t>Medicaid Services in Hospital and Community Settings </a:t>
            </a:r>
          </a:p>
          <a:p>
            <a:pPr>
              <a:lnSpc>
                <a:spcPct val="107000"/>
              </a:lnSpc>
            </a:pPr>
            <a:endParaRPr lang="en-US" sz="400" b="1" i="1" dirty="0">
              <a:latin typeface="Rockwell" panose="02060603020205020403" pitchFamily="18" charset="0"/>
              <a:ea typeface="Times New Roman" panose="02020603050405020304" pitchFamily="18" charset="0"/>
              <a:cs typeface="Times New Roman" panose="02020603050405020304" pitchFamily="18" charset="0"/>
            </a:endParaRPr>
          </a:p>
          <a:p>
            <a:pPr marL="171450" indent="-171450">
              <a:lnSpc>
                <a:spcPct val="107000"/>
              </a:lnSpc>
              <a:buFont typeface="Arial" panose="020B0604020202020204" pitchFamily="34" charset="0"/>
              <a:buChar char="•"/>
            </a:pPr>
            <a:r>
              <a:rPr lang="en-US" sz="1100" dirty="0">
                <a:latin typeface="Rockwell" panose="02060603020205020403" pitchFamily="18" charset="0"/>
                <a:ea typeface="Times New Roman" panose="02020603050405020304" pitchFamily="18" charset="0"/>
                <a:cs typeface="Times New Roman" panose="02020603050405020304" pitchFamily="18" charset="0"/>
              </a:rPr>
              <a:t>Plan for IMD reductions by developing offsetting strategies that will maximize state reimbursement.</a:t>
            </a:r>
          </a:p>
          <a:p>
            <a:pPr marL="171450" indent="-171450">
              <a:lnSpc>
                <a:spcPct val="107000"/>
              </a:lnSpc>
              <a:buFont typeface="Arial" panose="020B0604020202020204" pitchFamily="34" charset="0"/>
              <a:buChar char="•"/>
            </a:pPr>
            <a:endParaRPr lang="en-US" sz="400" dirty="0">
              <a:latin typeface="Rockwell" panose="02060603020205020403" pitchFamily="18" charset="0"/>
              <a:ea typeface="Times New Roman" panose="02020603050405020304" pitchFamily="18" charset="0"/>
              <a:cs typeface="Times New Roman" panose="02020603050405020304" pitchFamily="18" charset="0"/>
            </a:endParaRPr>
          </a:p>
          <a:p>
            <a:pPr marL="171450" indent="-171450">
              <a:lnSpc>
                <a:spcPct val="107000"/>
              </a:lnSpc>
              <a:buFont typeface="Arial" panose="020B0604020202020204" pitchFamily="34" charset="0"/>
              <a:buChar char="•"/>
            </a:pPr>
            <a:r>
              <a:rPr lang="en-US" sz="1100" dirty="0">
                <a:latin typeface="Rockwell" panose="02060603020205020403" pitchFamily="18" charset="0"/>
                <a:ea typeface="Times New Roman" panose="02020603050405020304" pitchFamily="18" charset="0"/>
                <a:cs typeface="Times New Roman" panose="02020603050405020304" pitchFamily="18" charset="0"/>
              </a:rPr>
              <a:t>Focus on State Operational changes, Non State Hospital Alternatives, and Community Based Alternatives.</a:t>
            </a:r>
          </a:p>
        </p:txBody>
      </p:sp>
      <p:grpSp>
        <p:nvGrpSpPr>
          <p:cNvPr id="51" name="Group 50"/>
          <p:cNvGrpSpPr/>
          <p:nvPr/>
        </p:nvGrpSpPr>
        <p:grpSpPr>
          <a:xfrm>
            <a:off x="255041" y="1591524"/>
            <a:ext cx="8596728" cy="4793505"/>
            <a:chOff x="-55838" y="1742800"/>
            <a:chExt cx="8596728" cy="4793505"/>
          </a:xfrm>
        </p:grpSpPr>
        <p:sp>
          <p:nvSpPr>
            <p:cNvPr id="38" name="Oval 37"/>
            <p:cNvSpPr/>
            <p:nvPr/>
          </p:nvSpPr>
          <p:spPr>
            <a:xfrm>
              <a:off x="3563052" y="2988341"/>
              <a:ext cx="1318478" cy="1198378"/>
            </a:xfrm>
            <a:prstGeom prst="ellipse">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404152" y="3192200"/>
              <a:ext cx="1654406" cy="738664"/>
            </a:xfrm>
            <a:prstGeom prst="rect">
              <a:avLst/>
            </a:prstGeom>
            <a:noFill/>
          </p:spPr>
          <p:txBody>
            <a:bodyPr wrap="square" rtlCol="0">
              <a:spAutoFit/>
            </a:bodyPr>
            <a:lstStyle/>
            <a:p>
              <a:pPr algn="ctr"/>
              <a:r>
                <a:rPr lang="en-US" sz="1400" i="1" dirty="0">
                  <a:latin typeface="Rockwell" panose="02060603020205020403" pitchFamily="18" charset="0"/>
                </a:rPr>
                <a:t>Integrated Financial </a:t>
              </a:r>
            </a:p>
            <a:p>
              <a:pPr algn="ctr"/>
              <a:r>
                <a:rPr lang="en-US" sz="1400" i="1" dirty="0">
                  <a:latin typeface="Rockwell" panose="02060603020205020403" pitchFamily="18" charset="0"/>
                </a:rPr>
                <a:t>Analysis Unit</a:t>
              </a:r>
            </a:p>
          </p:txBody>
        </p:sp>
        <p:sp>
          <p:nvSpPr>
            <p:cNvPr id="39" name="Rectangle 38"/>
            <p:cNvSpPr/>
            <p:nvPr/>
          </p:nvSpPr>
          <p:spPr>
            <a:xfrm>
              <a:off x="5453052" y="3493305"/>
              <a:ext cx="3087838" cy="173566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55838" y="1742800"/>
              <a:ext cx="3029239" cy="1586925"/>
            </a:xfrm>
            <a:prstGeom prst="rect">
              <a:avLst/>
            </a:prstGeom>
            <a:noFill/>
            <a:ln>
              <a:solidFill>
                <a:srgbClr val="6799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49330" y="3490031"/>
              <a:ext cx="3022732" cy="1758736"/>
            </a:xfrm>
            <a:prstGeom prst="rect">
              <a:avLst/>
            </a:prstGeom>
            <a:noFill/>
            <a:ln>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a:stCxn id="38" idx="4"/>
              <a:endCxn id="44" idx="0"/>
            </p:cNvCxnSpPr>
            <p:nvPr/>
          </p:nvCxnSpPr>
          <p:spPr>
            <a:xfrm>
              <a:off x="4222291" y="4186719"/>
              <a:ext cx="5837" cy="1188249"/>
            </a:xfrm>
            <a:prstGeom prst="line">
              <a:avLst/>
            </a:prstGeom>
            <a:ln>
              <a:solidFill>
                <a:srgbClr val="A2958A"/>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215505" y="5374968"/>
              <a:ext cx="4025245" cy="1161337"/>
            </a:xfrm>
            <a:prstGeom prst="rect">
              <a:avLst/>
            </a:prstGeom>
            <a:noFill/>
            <a:ln>
              <a:solidFill>
                <a:srgbClr val="A29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180" y="1744884"/>
              <a:ext cx="3069709" cy="158484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Elbow Connector 46"/>
            <p:cNvCxnSpPr>
              <a:stCxn id="38" idx="1"/>
            </p:cNvCxnSpPr>
            <p:nvPr/>
          </p:nvCxnSpPr>
          <p:spPr>
            <a:xfrm rot="16200000" flipV="1">
              <a:off x="3171363" y="2579062"/>
              <a:ext cx="370012" cy="79954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5400000" flipH="1" flipV="1">
              <a:off x="4873552" y="2545264"/>
              <a:ext cx="370012" cy="799541"/>
            </a:xfrm>
            <a:prstGeom prst="bentConnector2">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5400000">
              <a:off x="3204779" y="3811622"/>
              <a:ext cx="370012" cy="799541"/>
            </a:xfrm>
            <a:prstGeom prst="bentConnector2">
              <a:avLst/>
            </a:prstGeom>
            <a:ln>
              <a:solidFill>
                <a:srgbClr val="00549E"/>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4855424" y="3830256"/>
              <a:ext cx="370012" cy="799541"/>
            </a:xfrm>
            <a:prstGeom prst="bentConnector2">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5739360" y="3338755"/>
            <a:ext cx="3112409" cy="1738938"/>
          </a:xfrm>
          <a:prstGeom prst="rect">
            <a:avLst/>
          </a:prstGeom>
        </p:spPr>
        <p:txBody>
          <a:bodyPr wrap="square">
            <a:spAutoFit/>
          </a:bodyPr>
          <a:lstStyle/>
          <a:p>
            <a:r>
              <a:rPr lang="en-US" sz="1100" b="1" i="1" dirty="0">
                <a:latin typeface="Rockwell" panose="02060603020205020403" pitchFamily="18" charset="0"/>
              </a:rPr>
              <a:t>Medicaid Delivery System Reform Incentive Program Planning</a:t>
            </a:r>
          </a:p>
          <a:p>
            <a:endParaRPr lang="en-US" sz="400" dirty="0">
              <a:latin typeface="Rockwell" panose="02060603020205020403" pitchFamily="18" charset="0"/>
            </a:endParaRPr>
          </a:p>
          <a:p>
            <a:pPr marL="171450" indent="-171450">
              <a:buFont typeface="Arial" panose="020B0604020202020204" pitchFamily="34" charset="0"/>
              <a:buChar char="•"/>
            </a:pPr>
            <a:r>
              <a:rPr lang="en-US" sz="1100" dirty="0">
                <a:latin typeface="Rockwell" panose="02060603020205020403" pitchFamily="18" charset="0"/>
              </a:rPr>
              <a:t>CMS approved $1.5 billion investment over the next 5 years to transform Medicaid in Washington</a:t>
            </a:r>
          </a:p>
          <a:p>
            <a:pPr marL="171450" indent="-171450">
              <a:buFont typeface="Arial" panose="020B0604020202020204" pitchFamily="34" charset="0"/>
              <a:buChar char="•"/>
            </a:pPr>
            <a:endParaRPr lang="en-US" sz="400" dirty="0">
              <a:latin typeface="Rockwell" panose="02060603020205020403" pitchFamily="18" charset="0"/>
            </a:endParaRPr>
          </a:p>
          <a:p>
            <a:pPr marL="171450" indent="-171450">
              <a:buFont typeface="Arial" panose="020B0604020202020204" pitchFamily="34" charset="0"/>
              <a:buChar char="•"/>
            </a:pPr>
            <a:r>
              <a:rPr lang="en-US" sz="1100" dirty="0">
                <a:latin typeface="Rockwell" panose="02060603020205020403" pitchFamily="18" charset="0"/>
              </a:rPr>
              <a:t>Highlights of the framework include a project for “Bi-directional Integration of Care” and “Care Transitions” for those in need of supportive housing. </a:t>
            </a:r>
          </a:p>
        </p:txBody>
      </p:sp>
      <p:sp>
        <p:nvSpPr>
          <p:cNvPr id="54" name="Rectangle 53"/>
          <p:cNvSpPr/>
          <p:nvPr/>
        </p:nvSpPr>
        <p:spPr>
          <a:xfrm>
            <a:off x="2554974" y="5214819"/>
            <a:ext cx="3996655" cy="1129733"/>
          </a:xfrm>
          <a:prstGeom prst="rect">
            <a:avLst/>
          </a:prstGeom>
        </p:spPr>
        <p:txBody>
          <a:bodyPr wrap="square">
            <a:spAutoFit/>
          </a:bodyPr>
          <a:lstStyle/>
          <a:p>
            <a:pPr algn="just">
              <a:lnSpc>
                <a:spcPct val="107000"/>
              </a:lnSpc>
            </a:pPr>
            <a:r>
              <a:rPr lang="en-US" sz="1100" b="1" i="1" dirty="0">
                <a:latin typeface="Rockwell" panose="02060603020205020403" pitchFamily="18" charset="0"/>
                <a:ea typeface="Times New Roman" panose="02020603050405020304" pitchFamily="18" charset="0"/>
                <a:cs typeface="Times New Roman" panose="02020603050405020304" pitchFamily="18" charset="0"/>
              </a:rPr>
              <a:t>Medicaid Value Based Purchasing Planning</a:t>
            </a:r>
          </a:p>
          <a:p>
            <a:pPr algn="just">
              <a:lnSpc>
                <a:spcPct val="107000"/>
              </a:lnSpc>
            </a:pPr>
            <a:endParaRPr lang="en-US" sz="400" i="1" dirty="0">
              <a:latin typeface="Rockwell" panose="02060603020205020403" pitchFamily="18" charset="0"/>
              <a:ea typeface="Times New Roman" panose="02020603050405020304" pitchFamily="18" charset="0"/>
              <a:cs typeface="Times New Roman" panose="02020603050405020304" pitchFamily="18" charset="0"/>
            </a:endParaRPr>
          </a:p>
          <a:p>
            <a:pPr marL="171450" indent="-171450">
              <a:lnSpc>
                <a:spcPct val="107000"/>
              </a:lnSpc>
              <a:buFont typeface="Arial" panose="020B0604020202020204" pitchFamily="34" charset="0"/>
              <a:buChar char="•"/>
            </a:pPr>
            <a:r>
              <a:rPr lang="en-US" sz="1100" dirty="0">
                <a:latin typeface="Rockwell" panose="02060603020205020403" pitchFamily="18" charset="0"/>
              </a:rPr>
              <a:t>Healthier Washington established a goal of tying 90% of state payments to value by 2019.</a:t>
            </a:r>
          </a:p>
          <a:p>
            <a:pPr marL="171450" indent="-171450">
              <a:lnSpc>
                <a:spcPct val="107000"/>
              </a:lnSpc>
              <a:buFont typeface="Arial" panose="020B0604020202020204" pitchFamily="34" charset="0"/>
              <a:buChar char="•"/>
            </a:pPr>
            <a:endParaRPr lang="en-US" sz="400" dirty="0">
              <a:latin typeface="Rockwell" panose="02060603020205020403" pitchFamily="18" charset="0"/>
            </a:endParaRPr>
          </a:p>
          <a:p>
            <a:pPr marL="171450" indent="-171450">
              <a:lnSpc>
                <a:spcPct val="107000"/>
              </a:lnSpc>
              <a:buFont typeface="Arial" panose="020B0604020202020204" pitchFamily="34" charset="0"/>
              <a:buChar char="•"/>
            </a:pPr>
            <a:r>
              <a:rPr lang="en-US" sz="1100" dirty="0">
                <a:latin typeface="Rockwell" panose="02060603020205020403" pitchFamily="18" charset="0"/>
              </a:rPr>
              <a:t>Washington’s behavioral health leadership must ensure that they are invested in the VBP discussion. </a:t>
            </a:r>
            <a:endParaRPr lang="en-US" sz="1100" dirty="0">
              <a:latin typeface="Rockwell" panose="02060603020205020403" pitchFamily="18" charset="0"/>
              <a:ea typeface="Times New Roman" panose="02020603050405020304" pitchFamily="18" charset="0"/>
              <a:cs typeface="Times New Roman" panose="02020603050405020304" pitchFamily="18" charset="0"/>
            </a:endParaRPr>
          </a:p>
        </p:txBody>
      </p:sp>
      <p:sp>
        <p:nvSpPr>
          <p:cNvPr id="55" name="Rectangle 54"/>
          <p:cNvSpPr/>
          <p:nvPr/>
        </p:nvSpPr>
        <p:spPr>
          <a:xfrm>
            <a:off x="240277" y="3296353"/>
            <a:ext cx="3238818" cy="1673150"/>
          </a:xfrm>
          <a:prstGeom prst="rect">
            <a:avLst/>
          </a:prstGeom>
        </p:spPr>
        <p:txBody>
          <a:bodyPr wrap="square">
            <a:spAutoFit/>
          </a:bodyPr>
          <a:lstStyle/>
          <a:p>
            <a:pPr algn="just">
              <a:lnSpc>
                <a:spcPct val="107000"/>
              </a:lnSpc>
            </a:pPr>
            <a:r>
              <a:rPr lang="en-US" sz="1100" b="1" i="1" dirty="0">
                <a:latin typeface="Rockwell" panose="02060603020205020403" pitchFamily="18" charset="0"/>
                <a:ea typeface="Times New Roman" panose="02020603050405020304" pitchFamily="18" charset="0"/>
                <a:cs typeface="Times New Roman" panose="02020603050405020304" pitchFamily="18" charset="0"/>
              </a:rPr>
              <a:t>Non Medicaid DSHS Funding</a:t>
            </a:r>
          </a:p>
          <a:p>
            <a:pPr algn="just">
              <a:lnSpc>
                <a:spcPct val="107000"/>
              </a:lnSpc>
            </a:pPr>
            <a:endParaRPr lang="en-US" sz="400" i="1" dirty="0">
              <a:latin typeface="Rockwell" panose="02060603020205020403" pitchFamily="18" charset="0"/>
              <a:ea typeface="Times New Roman" panose="02020603050405020304" pitchFamily="18" charset="0"/>
              <a:cs typeface="Times New Roman" panose="02020603050405020304" pitchFamily="18" charset="0"/>
            </a:endParaRPr>
          </a:p>
          <a:p>
            <a:pPr marL="171450" indent="-171450">
              <a:lnSpc>
                <a:spcPct val="107000"/>
              </a:lnSpc>
              <a:buFont typeface="Arial" panose="020B0604020202020204" pitchFamily="34" charset="0"/>
              <a:buChar char="•"/>
            </a:pPr>
            <a:r>
              <a:rPr lang="en-US" sz="1100" dirty="0">
                <a:latin typeface="Rockwell" panose="02060603020205020403" pitchFamily="18" charset="0"/>
                <a:ea typeface="Times New Roman" panose="02020603050405020304" pitchFamily="18" charset="0"/>
                <a:cs typeface="Times New Roman" panose="02020603050405020304" pitchFamily="18" charset="0"/>
              </a:rPr>
              <a:t>DSHS  BHA is responsible</a:t>
            </a:r>
          </a:p>
          <a:p>
            <a:pPr>
              <a:lnSpc>
                <a:spcPct val="107000"/>
              </a:lnSpc>
            </a:pPr>
            <a:r>
              <a:rPr lang="en-US" sz="1100" dirty="0">
                <a:latin typeface="Rockwell" panose="02060603020205020403" pitchFamily="18" charset="0"/>
                <a:ea typeface="Times New Roman" panose="02020603050405020304" pitchFamily="18" charset="0"/>
                <a:cs typeface="Times New Roman" panose="02020603050405020304" pitchFamily="18" charset="0"/>
              </a:rPr>
              <a:t>     for over a budget of over $1.1 billion in the   </a:t>
            </a:r>
          </a:p>
          <a:p>
            <a:pPr>
              <a:lnSpc>
                <a:spcPct val="107000"/>
              </a:lnSpc>
            </a:pPr>
            <a:r>
              <a:rPr lang="en-US" sz="1100" dirty="0">
                <a:latin typeface="Rockwell" panose="02060603020205020403" pitchFamily="18" charset="0"/>
                <a:ea typeface="Times New Roman" panose="02020603050405020304" pitchFamily="18" charset="0"/>
                <a:cs typeface="Times New Roman" panose="02020603050405020304" pitchFamily="18" charset="0"/>
              </a:rPr>
              <a:t>     2015-17 biennium.</a:t>
            </a:r>
          </a:p>
          <a:p>
            <a:pPr>
              <a:lnSpc>
                <a:spcPct val="107000"/>
              </a:lnSpc>
            </a:pPr>
            <a:endParaRPr lang="en-US" sz="400" dirty="0">
              <a:latin typeface="Rockwell" panose="02060603020205020403" pitchFamily="18" charset="0"/>
              <a:ea typeface="Times New Roman" panose="02020603050405020304" pitchFamily="18" charset="0"/>
              <a:cs typeface="Times New Roman" panose="02020603050405020304" pitchFamily="18" charset="0"/>
            </a:endParaRPr>
          </a:p>
          <a:p>
            <a:pPr marL="171450" indent="-171450">
              <a:lnSpc>
                <a:spcPct val="107000"/>
              </a:lnSpc>
              <a:buFont typeface="Arial" panose="020B0604020202020204" pitchFamily="34" charset="0"/>
              <a:buChar char="•"/>
            </a:pPr>
            <a:r>
              <a:rPr lang="en-US" sz="1100" dirty="0">
                <a:latin typeface="Rockwell" panose="02060603020205020403" pitchFamily="18" charset="0"/>
                <a:ea typeface="Times New Roman" panose="02020603050405020304" pitchFamily="18" charset="0"/>
                <a:cs typeface="Times New Roman" panose="02020603050405020304" pitchFamily="18" charset="0"/>
              </a:rPr>
              <a:t>Important the state has detailed understanding of what these funds finance and how those services relate to other behavioral health spending in the state. </a:t>
            </a:r>
          </a:p>
        </p:txBody>
      </p:sp>
      <p:sp>
        <p:nvSpPr>
          <p:cNvPr id="56" name="Rectangle 55"/>
          <p:cNvSpPr/>
          <p:nvPr/>
        </p:nvSpPr>
        <p:spPr>
          <a:xfrm>
            <a:off x="227426" y="1631134"/>
            <a:ext cx="3212976" cy="1903598"/>
          </a:xfrm>
          <a:prstGeom prst="rect">
            <a:avLst/>
          </a:prstGeom>
        </p:spPr>
        <p:txBody>
          <a:bodyPr wrap="square">
            <a:spAutoFit/>
          </a:bodyPr>
          <a:lstStyle/>
          <a:p>
            <a:pPr algn="just">
              <a:lnSpc>
                <a:spcPct val="107000"/>
              </a:lnSpc>
            </a:pPr>
            <a:r>
              <a:rPr lang="en-US" sz="1100" b="1" i="1" dirty="0">
                <a:latin typeface="Rockwell" panose="02060603020205020403" pitchFamily="18" charset="0"/>
                <a:ea typeface="Times New Roman" panose="02020603050405020304" pitchFamily="18" charset="0"/>
                <a:cs typeface="Times New Roman" panose="02020603050405020304" pitchFamily="18" charset="0"/>
              </a:rPr>
              <a:t>County Behavioral Health Funding</a:t>
            </a:r>
          </a:p>
          <a:p>
            <a:pPr algn="just">
              <a:lnSpc>
                <a:spcPct val="107000"/>
              </a:lnSpc>
            </a:pPr>
            <a:endParaRPr lang="en-US" sz="500" i="1" dirty="0">
              <a:latin typeface="Rockwell" panose="02060603020205020403" pitchFamily="18" charset="0"/>
              <a:ea typeface="Times New Roman" panose="02020603050405020304" pitchFamily="18" charset="0"/>
              <a:cs typeface="Times New Roman" panose="02020603050405020304" pitchFamily="18" charset="0"/>
            </a:endParaRPr>
          </a:p>
          <a:p>
            <a:pPr marL="171450" indent="-171450">
              <a:lnSpc>
                <a:spcPct val="107000"/>
              </a:lnSpc>
              <a:buFont typeface="Arial" panose="020B0604020202020204" pitchFamily="34" charset="0"/>
              <a:buChar char="•"/>
            </a:pPr>
            <a:r>
              <a:rPr lang="en-US" sz="1100" dirty="0">
                <a:latin typeface="Rockwell" panose="02060603020205020403" pitchFamily="18" charset="0"/>
              </a:rPr>
              <a:t>The state does not have ultimate authority over county budgets.</a:t>
            </a:r>
          </a:p>
          <a:p>
            <a:pPr marL="171450" indent="-171450">
              <a:lnSpc>
                <a:spcPct val="107000"/>
              </a:lnSpc>
              <a:buFont typeface="Arial" panose="020B0604020202020204" pitchFamily="34" charset="0"/>
              <a:buChar char="•"/>
            </a:pPr>
            <a:endParaRPr lang="en-US" sz="400" dirty="0">
              <a:latin typeface="Rockwell" panose="02060603020205020403" pitchFamily="18" charset="0"/>
            </a:endParaRPr>
          </a:p>
          <a:p>
            <a:pPr marL="171450" indent="-171450">
              <a:lnSpc>
                <a:spcPct val="107000"/>
              </a:lnSpc>
              <a:buFont typeface="Arial" panose="020B0604020202020204" pitchFamily="34" charset="0"/>
              <a:buChar char="•"/>
            </a:pPr>
            <a:r>
              <a:rPr lang="en-US" sz="1100" dirty="0">
                <a:latin typeface="Rockwell" panose="02060603020205020403" pitchFamily="18" charset="0"/>
              </a:rPr>
              <a:t>Important the state has a general understanding of the types of services that each county funds with their dollars. </a:t>
            </a:r>
          </a:p>
          <a:p>
            <a:pPr>
              <a:lnSpc>
                <a:spcPct val="107000"/>
              </a:lnSpc>
            </a:pPr>
            <a:endParaRPr lang="en-US" dirty="0">
              <a:latin typeface="Garamond" panose="02020404030301010803" pitchFamily="18" charset="0"/>
              <a:ea typeface="Times New Roman" panose="02020603050405020304" pitchFamily="18" charset="0"/>
              <a:cs typeface="Times New Roman" panose="02020603050405020304" pitchFamily="18" charset="0"/>
            </a:endParaRPr>
          </a:p>
          <a:p>
            <a:pPr>
              <a:lnSpc>
                <a:spcPct val="107000"/>
              </a:lnSpc>
            </a:pPr>
            <a:endParaRPr lang="en-US" dirty="0">
              <a:latin typeface="Garamond" panose="02020404030301010803" pitchFamily="18"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7C12BC4-994B-473A-871F-46235A85AC2B}" type="slidenum">
              <a:rPr lang="en-US" smtClean="0"/>
              <a:pPr/>
              <a:t>21</a:t>
            </a:fld>
            <a:endParaRPr lang="en-US" dirty="0"/>
          </a:p>
        </p:txBody>
      </p:sp>
    </p:spTree>
    <p:extLst>
      <p:ext uri="{BB962C8B-B14F-4D97-AF65-F5344CB8AC3E}">
        <p14:creationId xmlns:p14="http://schemas.microsoft.com/office/powerpoint/2010/main" val="284652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251576"/>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0" name="TextBox 9"/>
          <p:cNvSpPr txBox="1"/>
          <p:nvPr/>
        </p:nvSpPr>
        <p:spPr>
          <a:xfrm>
            <a:off x="672365" y="2335737"/>
            <a:ext cx="7741962" cy="3033779"/>
          </a:xfrm>
          <a:prstGeom prst="rect">
            <a:avLst/>
          </a:prstGeom>
          <a:solidFill>
            <a:srgbClr val="00549E"/>
          </a:solidFill>
        </p:spPr>
        <p:txBody>
          <a:bodyPr wrap="square" rtlCol="0">
            <a:spAutoFit/>
          </a:bodyPr>
          <a:lstStyle/>
          <a:p>
            <a:pPr algn="ctr">
              <a:lnSpc>
                <a:spcPct val="107000"/>
              </a:lnSpc>
            </a:pPr>
            <a:r>
              <a:rPr lang="en-US" sz="2000" dirty="0">
                <a:solidFill>
                  <a:schemeClr val="bg1"/>
                </a:solidFill>
                <a:latin typeface="Rockwell" panose="02060603020205020403" pitchFamily="18" charset="0"/>
              </a:rPr>
              <a:t>Enhance community support by strengthening subacute care episode management and community services to reduce admissions to state psychiatric hospitals. </a:t>
            </a:r>
          </a:p>
          <a:p>
            <a:pPr algn="ctr">
              <a:lnSpc>
                <a:spcPct val="107000"/>
              </a:lnSpc>
            </a:pPr>
            <a:endParaRPr lang="en-US" sz="1200" dirty="0">
              <a:solidFill>
                <a:schemeClr val="bg1"/>
              </a:solidFill>
              <a:latin typeface="Rockwell" panose="02060603020205020403" pitchFamily="18" charset="0"/>
            </a:endParaRPr>
          </a:p>
          <a:p>
            <a:pPr algn="ctr">
              <a:lnSpc>
                <a:spcPct val="107000"/>
              </a:lnSpc>
            </a:pPr>
            <a:r>
              <a:rPr lang="en-US" sz="2000" dirty="0">
                <a:solidFill>
                  <a:schemeClr val="bg1"/>
                </a:solidFill>
                <a:latin typeface="Rockwell" panose="02060603020205020403" pitchFamily="18" charset="0"/>
              </a:rPr>
              <a:t>Specifically, this will be done by funding 3 new mobile crisis teams, 2 new crisis walk in centers, a 15% increase in the number of peer support specialists and the commencement of a grant program to enhance substance use disorder treatment more broadly into mental health care.</a:t>
            </a:r>
            <a:endParaRPr lang="en-US" sz="20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2689160" y="1803061"/>
            <a:ext cx="3320140" cy="460639"/>
          </a:xfrm>
          <a:prstGeom prst="rect">
            <a:avLst/>
          </a:prstGeom>
        </p:spPr>
        <p:txBody>
          <a:bodyPr wrap="none">
            <a:spAutoFit/>
          </a:bodyPr>
          <a:lstStyle/>
          <a:p>
            <a:pPr algn="ctr">
              <a:lnSpc>
                <a:spcPct val="107000"/>
              </a:lnSpc>
            </a:pPr>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Recommendation #3</a:t>
            </a:r>
          </a:p>
        </p:txBody>
      </p:sp>
      <p:sp>
        <p:nvSpPr>
          <p:cNvPr id="3" name="Slide Number Placeholder 2"/>
          <p:cNvSpPr>
            <a:spLocks noGrp="1"/>
          </p:cNvSpPr>
          <p:nvPr>
            <p:ph type="sldNum" sz="quarter" idx="12"/>
          </p:nvPr>
        </p:nvSpPr>
        <p:spPr/>
        <p:txBody>
          <a:bodyPr/>
          <a:lstStyle/>
          <a:p>
            <a:fld id="{F7C12BC4-994B-473A-871F-46235A85AC2B}" type="slidenum">
              <a:rPr lang="en-US" smtClean="0"/>
              <a:pPr/>
              <a:t>22</a:t>
            </a:fld>
            <a:endParaRPr lang="en-US" dirty="0"/>
          </a:p>
        </p:txBody>
      </p:sp>
    </p:spTree>
    <p:extLst>
      <p:ext uri="{BB962C8B-B14F-4D97-AF65-F5344CB8AC3E}">
        <p14:creationId xmlns:p14="http://schemas.microsoft.com/office/powerpoint/2010/main" val="163509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251576"/>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23</a:t>
            </a:fld>
            <a:endParaRPr lang="en-US" dirty="0"/>
          </a:p>
        </p:txBody>
      </p:sp>
      <p:sp>
        <p:nvSpPr>
          <p:cNvPr id="9" name="Rectangle 8"/>
          <p:cNvSpPr/>
          <p:nvPr/>
        </p:nvSpPr>
        <p:spPr>
          <a:xfrm>
            <a:off x="565137" y="959571"/>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972364"/>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#3</a:t>
            </a:r>
          </a:p>
        </p:txBody>
      </p:sp>
      <p:pic>
        <p:nvPicPr>
          <p:cNvPr id="1026" name="Picture 2" descr="Image result for thumbs up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848" y="2445657"/>
            <a:ext cx="693388" cy="6933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715" y="4866805"/>
            <a:ext cx="602167" cy="6021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05582" y="2660246"/>
            <a:ext cx="1175322" cy="368562"/>
          </a:xfrm>
          <a:prstGeom prst="rect">
            <a:avLst/>
          </a:prstGeom>
        </p:spPr>
        <p:txBody>
          <a:bodyPr wrap="non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Benefits </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959142" y="4835426"/>
            <a:ext cx="2195700" cy="664926"/>
          </a:xfrm>
          <a:prstGeom prst="rect">
            <a:avLst/>
          </a:prstGeom>
        </p:spPr>
        <p:txBody>
          <a:bodyPr wrap="squar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Areas of Opportunity</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768668" y="1660134"/>
            <a:ext cx="5857747" cy="2569934"/>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Increases access for consumers at risk of destabilization to receive timely interventions</a:t>
            </a:r>
          </a:p>
          <a:p>
            <a:pPr lvl="0">
              <a:lnSpc>
                <a:spcPct val="115000"/>
              </a:lnSpc>
            </a:pPr>
            <a:endParaRPr lang="en-US" sz="4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Increases the likelihood that consumers will be served by professionals familiar with them and/or their conditions in their own communities</a:t>
            </a:r>
          </a:p>
          <a:p>
            <a:pPr lvl="0">
              <a:lnSpc>
                <a:spcPct val="115000"/>
              </a:lnSpc>
            </a:pPr>
            <a:endParaRPr lang="en-US" sz="4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Encourages greater collaboration among mental health professionals in a community</a:t>
            </a:r>
          </a:p>
          <a:p>
            <a:pPr lvl="0">
              <a:lnSpc>
                <a:spcPct val="115000"/>
              </a:lnSpc>
            </a:pPr>
            <a:endParaRPr lang="en-US" sz="4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Better addresses the significant need for integrated treatment of mental health and substance use disorder issues</a:t>
            </a:r>
          </a:p>
        </p:txBody>
      </p:sp>
      <p:sp>
        <p:nvSpPr>
          <p:cNvPr id="15" name="Rectangle 14"/>
          <p:cNvSpPr/>
          <p:nvPr/>
        </p:nvSpPr>
        <p:spPr>
          <a:xfrm>
            <a:off x="2768668" y="4342995"/>
            <a:ext cx="6141128" cy="2180597"/>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Improve early identification and treatment of behavioral health needs</a:t>
            </a:r>
          </a:p>
          <a:p>
            <a:pPr lvl="0">
              <a:lnSpc>
                <a:spcPct val="115000"/>
              </a:lnSpc>
            </a:pPr>
            <a:endParaRPr lang="en-US" sz="4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Increase collaboration and redesign system to achieve patient centered care</a:t>
            </a:r>
          </a:p>
          <a:p>
            <a:pPr lvl="0">
              <a:lnSpc>
                <a:spcPct val="115000"/>
              </a:lnSpc>
            </a:pPr>
            <a:endParaRPr lang="en-US" sz="4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Establish a robust continuum of care and support for transitions</a:t>
            </a:r>
          </a:p>
          <a:p>
            <a:pPr lvl="0">
              <a:lnSpc>
                <a:spcPct val="115000"/>
              </a:lnSpc>
            </a:pPr>
            <a:endParaRPr lang="en-US" sz="4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Increase workforce development and use of best practices to attract and retain staff</a:t>
            </a:r>
          </a:p>
          <a:p>
            <a:pPr lvl="0">
              <a:lnSpc>
                <a:spcPct val="115000"/>
              </a:lnSpc>
            </a:pPr>
            <a:endParaRPr lang="en-US" sz="800" dirty="0">
              <a:latin typeface="Rockwell" panose="02060603020205020403" pitchFamily="18" charset="0"/>
              <a:ea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2627291" y="1712618"/>
            <a:ext cx="27709" cy="4608279"/>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487194" y="4293362"/>
            <a:ext cx="8341646" cy="3759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700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6" y="372140"/>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24</a:t>
            </a:fld>
            <a:endParaRPr lang="en-US" dirty="0"/>
          </a:p>
        </p:txBody>
      </p:sp>
      <p:sp>
        <p:nvSpPr>
          <p:cNvPr id="9" name="Rectangle 8"/>
          <p:cNvSpPr/>
          <p:nvPr/>
        </p:nvSpPr>
        <p:spPr>
          <a:xfrm>
            <a:off x="565137" y="1097210"/>
            <a:ext cx="7950212"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103421"/>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#3</a:t>
            </a:r>
          </a:p>
        </p:txBody>
      </p:sp>
      <p:sp>
        <p:nvSpPr>
          <p:cNvPr id="4" name="Rectangle 3"/>
          <p:cNvSpPr/>
          <p:nvPr/>
        </p:nvSpPr>
        <p:spPr>
          <a:xfrm>
            <a:off x="1172912" y="2300491"/>
            <a:ext cx="2304959" cy="429926"/>
          </a:xfrm>
          <a:prstGeom prst="rect">
            <a:avLst/>
          </a:prstGeom>
        </p:spPr>
        <p:txBody>
          <a:bodyPr wrap="square">
            <a:spAutoFit/>
          </a:bodyPr>
          <a:lstStyle/>
          <a:p>
            <a:pPr>
              <a:lnSpc>
                <a:spcPct val="107000"/>
              </a:lnSpc>
            </a:pPr>
            <a:r>
              <a:rPr lang="en-US" sz="21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Time Frame </a:t>
            </a:r>
            <a:endParaRPr lang="en-US" sz="21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050220" y="4413477"/>
            <a:ext cx="2696211" cy="760401"/>
          </a:xfrm>
          <a:prstGeom prst="rect">
            <a:avLst/>
          </a:prstGeom>
        </p:spPr>
        <p:txBody>
          <a:bodyPr wrap="square">
            <a:spAutoFit/>
          </a:bodyPr>
          <a:lstStyle/>
          <a:p>
            <a:pPr>
              <a:lnSpc>
                <a:spcPct val="107000"/>
              </a:lnSpc>
            </a:pPr>
            <a:r>
              <a:rPr lang="en-US" sz="2100" b="1" dirty="0">
                <a:solidFill>
                  <a:srgbClr val="FDBB30"/>
                </a:solidFill>
                <a:latin typeface="Rockwell" panose="02060603020205020403" pitchFamily="18" charset="0"/>
                <a:ea typeface="Times New Roman" panose="02020603050405020304" pitchFamily="18" charset="0"/>
                <a:cs typeface="Times New Roman" panose="02020603050405020304" pitchFamily="18" charset="0"/>
              </a:rPr>
              <a:t>Key Considerations</a:t>
            </a:r>
          </a:p>
        </p:txBody>
      </p:sp>
      <p:sp>
        <p:nvSpPr>
          <p:cNvPr id="7" name="Rectangle 6"/>
          <p:cNvSpPr/>
          <p:nvPr/>
        </p:nvSpPr>
        <p:spPr>
          <a:xfrm>
            <a:off x="3386107" y="2300491"/>
            <a:ext cx="5620327" cy="368884"/>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Arial" panose="020B0604020202020204" pitchFamily="34" charset="0"/>
              </a:rPr>
              <a:t>One to two years</a:t>
            </a:r>
          </a:p>
        </p:txBody>
      </p:sp>
      <p:sp>
        <p:nvSpPr>
          <p:cNvPr id="15" name="Rectangle 14"/>
          <p:cNvSpPr/>
          <p:nvPr/>
        </p:nvSpPr>
        <p:spPr>
          <a:xfrm>
            <a:off x="3386107" y="3561680"/>
            <a:ext cx="5431324" cy="2410660"/>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Times New Roman" panose="02020603050405020304" pitchFamily="18" charset="0"/>
              </a:rPr>
              <a:t>Communities may struggle to provide the requisite number and type of professionals to adequately staff teams and facilities</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Times New Roman" panose="02020603050405020304" pitchFamily="18" charset="0"/>
              </a:rPr>
              <a:t>In rural areas of the state, timely intervention may be hindered by distance</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Times New Roman" panose="02020603050405020304" pitchFamily="18" charset="0"/>
              </a:rPr>
              <a:t>Crisis walk-in centers do not currently exist in the state </a:t>
            </a:r>
          </a:p>
        </p:txBody>
      </p:sp>
      <p:cxnSp>
        <p:nvCxnSpPr>
          <p:cNvPr id="17" name="Straight Connector 16"/>
          <p:cNvCxnSpPr/>
          <p:nvPr/>
        </p:nvCxnSpPr>
        <p:spPr>
          <a:xfrm>
            <a:off x="3282669" y="1972187"/>
            <a:ext cx="27709" cy="4315257"/>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488709" y="3242188"/>
            <a:ext cx="8160483" cy="29794"/>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descr="Image result for clock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543770" y="2152228"/>
            <a:ext cx="629142" cy="6291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nking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422" y="4471178"/>
            <a:ext cx="573270" cy="57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60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137" y="1031894"/>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7627" y="303535"/>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1" name="Rectangle 10"/>
          <p:cNvSpPr/>
          <p:nvPr/>
        </p:nvSpPr>
        <p:spPr>
          <a:xfrm>
            <a:off x="643615" y="1038105"/>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#3</a:t>
            </a:r>
          </a:p>
        </p:txBody>
      </p:sp>
      <p:grpSp>
        <p:nvGrpSpPr>
          <p:cNvPr id="27" name="Group 26"/>
          <p:cNvGrpSpPr/>
          <p:nvPr/>
        </p:nvGrpSpPr>
        <p:grpSpPr>
          <a:xfrm>
            <a:off x="1987430" y="2021813"/>
            <a:ext cx="4376425" cy="3981823"/>
            <a:chOff x="2012100" y="1662743"/>
            <a:chExt cx="5173329" cy="4627027"/>
          </a:xfrm>
        </p:grpSpPr>
        <p:sp>
          <p:nvSpPr>
            <p:cNvPr id="3" name="Oval 2"/>
            <p:cNvSpPr/>
            <p:nvPr/>
          </p:nvSpPr>
          <p:spPr>
            <a:xfrm>
              <a:off x="3248982" y="1662743"/>
              <a:ext cx="2624298" cy="2466109"/>
            </a:xfrm>
            <a:prstGeom prst="ellipse">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4561131" y="3792799"/>
              <a:ext cx="2624298" cy="2466109"/>
            </a:xfrm>
            <a:prstGeom prst="ellipse">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2012100" y="3823661"/>
              <a:ext cx="2624298" cy="2466109"/>
            </a:xfrm>
            <a:prstGeom prst="ellipse">
              <a:avLst/>
            </a:prstGeom>
            <a:solidFill>
              <a:srgbClr val="A2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608850" y="1969945"/>
              <a:ext cx="1904561" cy="1778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4" name="Oval 23"/>
            <p:cNvSpPr/>
            <p:nvPr/>
          </p:nvSpPr>
          <p:spPr>
            <a:xfrm>
              <a:off x="4925673" y="4136802"/>
              <a:ext cx="1904561" cy="1778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2367295" y="4160164"/>
              <a:ext cx="1904561" cy="1778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3931440" y="3714969"/>
              <a:ext cx="1415605" cy="1355796"/>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79085" y="3988248"/>
              <a:ext cx="1514763" cy="830997"/>
            </a:xfrm>
            <a:prstGeom prst="rect">
              <a:avLst/>
            </a:prstGeom>
            <a:noFill/>
          </p:spPr>
          <p:txBody>
            <a:bodyPr wrap="square" rtlCol="0">
              <a:spAutoFit/>
            </a:bodyPr>
            <a:lstStyle/>
            <a:p>
              <a:pPr algn="ctr"/>
              <a:r>
                <a:rPr lang="en-US" sz="1400" dirty="0">
                  <a:solidFill>
                    <a:srgbClr val="00549E"/>
                  </a:solidFill>
                  <a:latin typeface="Rockwell" panose="02060603020205020403" pitchFamily="18" charset="0"/>
                </a:rPr>
                <a:t>Community Services &amp; Supports</a:t>
              </a:r>
            </a:p>
          </p:txBody>
        </p:sp>
      </p:grpSp>
      <p:sp>
        <p:nvSpPr>
          <p:cNvPr id="8" name="Rectangle 7"/>
          <p:cNvSpPr/>
          <p:nvPr/>
        </p:nvSpPr>
        <p:spPr>
          <a:xfrm>
            <a:off x="5327923" y="2024829"/>
            <a:ext cx="3086404" cy="1600438"/>
          </a:xfrm>
          <a:prstGeom prst="rect">
            <a:avLst/>
          </a:prstGeom>
        </p:spPr>
        <p:txBody>
          <a:bodyPr wrap="square">
            <a:spAutoFit/>
          </a:bodyPr>
          <a:lstStyle/>
          <a:p>
            <a:r>
              <a:rPr lang="en-US" sz="1400" dirty="0">
                <a:latin typeface="Rockwell" panose="02060603020205020403" pitchFamily="18" charset="0"/>
              </a:rPr>
              <a:t>1. Continue to </a:t>
            </a:r>
            <a:r>
              <a:rPr lang="en-US" sz="1400" b="1" dirty="0">
                <a:latin typeface="Rockwell" panose="02060603020205020403" pitchFamily="18" charset="0"/>
              </a:rPr>
              <a:t>expand and refine the use of mobile crisis teams in additional regions of the state,</a:t>
            </a:r>
            <a:r>
              <a:rPr lang="en-US" sz="1400" dirty="0">
                <a:latin typeface="Rockwell" panose="02060603020205020403" pitchFamily="18" charset="0"/>
              </a:rPr>
              <a:t> regularly assessing impact on reducing psychiatric hospitalizations and diverting from jails. </a:t>
            </a:r>
          </a:p>
        </p:txBody>
      </p:sp>
      <p:sp>
        <p:nvSpPr>
          <p:cNvPr id="26" name="Rectangle 25"/>
          <p:cNvSpPr/>
          <p:nvPr/>
        </p:nvSpPr>
        <p:spPr>
          <a:xfrm>
            <a:off x="6363855" y="4135435"/>
            <a:ext cx="2664678" cy="2031325"/>
          </a:xfrm>
          <a:prstGeom prst="rect">
            <a:avLst/>
          </a:prstGeom>
        </p:spPr>
        <p:txBody>
          <a:bodyPr wrap="square">
            <a:spAutoFit/>
          </a:bodyPr>
          <a:lstStyle/>
          <a:p>
            <a:r>
              <a:rPr lang="en-US" sz="1300" dirty="0">
                <a:latin typeface="Rockwell" panose="02060603020205020403" pitchFamily="18" charset="0"/>
                <a:ea typeface="Times New Roman" panose="02020603050405020304" pitchFamily="18" charset="0"/>
                <a:cs typeface="Times New Roman" panose="02020603050405020304" pitchFamily="18" charset="0"/>
              </a:rPr>
              <a:t>2</a:t>
            </a:r>
            <a:r>
              <a:rPr lang="en-US" sz="1400" dirty="0">
                <a:latin typeface="Rockwell" panose="02060603020205020403" pitchFamily="18" charset="0"/>
                <a:ea typeface="Times New Roman" panose="02020603050405020304" pitchFamily="18" charset="0"/>
                <a:cs typeface="Times New Roman" panose="02020603050405020304" pitchFamily="18" charset="0"/>
              </a:rPr>
              <a:t>. </a:t>
            </a:r>
            <a:r>
              <a:rPr lang="en-US" sz="1400" b="1" dirty="0">
                <a:latin typeface="Rockwell" panose="02060603020205020403" pitchFamily="18" charset="0"/>
                <a:ea typeface="Times New Roman" panose="02020603050405020304" pitchFamily="18" charset="0"/>
                <a:cs typeface="Times New Roman" panose="02020603050405020304" pitchFamily="18" charset="0"/>
              </a:rPr>
              <a:t>Implement crisis walk-in centers in high need, urban areas. </a:t>
            </a:r>
            <a:r>
              <a:rPr lang="en-US" sz="1400" dirty="0">
                <a:latin typeface="Rockwell" panose="02060603020205020403" pitchFamily="18" charset="0"/>
              </a:rPr>
              <a:t>Identification of areas for placement of crisis walk-in centers and mobile crisis teams should be coordinated so as to maximize coverage and avoid potential duplication of crisis services.</a:t>
            </a:r>
            <a:r>
              <a:rPr lang="en-US" sz="1400" dirty="0">
                <a:latin typeface="Rockwell" panose="02060603020205020403" pitchFamily="18" charset="0"/>
                <a:ea typeface="Times New Roman" panose="02020603050405020304" pitchFamily="18" charset="0"/>
                <a:cs typeface="Times New Roman" panose="02020603050405020304" pitchFamily="18" charset="0"/>
              </a:rPr>
              <a:t> </a:t>
            </a:r>
            <a:endParaRPr lang="en-US" sz="1300" dirty="0">
              <a:latin typeface="Rockwell" panose="02060603020205020403" pitchFamily="18" charset="0"/>
            </a:endParaRPr>
          </a:p>
        </p:txBody>
      </p:sp>
      <p:sp>
        <p:nvSpPr>
          <p:cNvPr id="28" name="Rectangle 27"/>
          <p:cNvSpPr/>
          <p:nvPr/>
        </p:nvSpPr>
        <p:spPr>
          <a:xfrm>
            <a:off x="248545" y="3106835"/>
            <a:ext cx="1953220" cy="2074414"/>
          </a:xfrm>
          <a:prstGeom prst="rect">
            <a:avLst/>
          </a:prstGeom>
        </p:spPr>
        <p:txBody>
          <a:bodyPr wrap="square">
            <a:spAutoFit/>
          </a:bodyPr>
          <a:lstStyle/>
          <a:p>
            <a:pPr marR="0" lvl="0">
              <a:lnSpc>
                <a:spcPct val="115000"/>
              </a:lnSpc>
              <a:spcBef>
                <a:spcPts val="0"/>
              </a:spcBef>
              <a:spcAft>
                <a:spcPts val="0"/>
              </a:spcAft>
            </a:pPr>
            <a:r>
              <a:rPr lang="en-US" sz="1400" dirty="0">
                <a:latin typeface="Rockwell" panose="02060603020205020403" pitchFamily="18" charset="0"/>
                <a:ea typeface="Times New Roman" panose="02020603050405020304" pitchFamily="18" charset="0"/>
                <a:cs typeface="Times New Roman" panose="02020603050405020304" pitchFamily="18" charset="0"/>
              </a:rPr>
              <a:t>3. Fully integrate substance use disorder (SUD) and mental health disorder treatment, including </a:t>
            </a:r>
            <a:r>
              <a:rPr lang="en-US" sz="1400" b="1" dirty="0">
                <a:latin typeface="Rockwell" panose="02060603020205020403" pitchFamily="18" charset="0"/>
                <a:ea typeface="Times New Roman" panose="02020603050405020304" pitchFamily="18" charset="0"/>
                <a:cs typeface="Times New Roman" panose="02020603050405020304" pitchFamily="18" charset="0"/>
              </a:rPr>
              <a:t>increased funding for peer specialists. </a:t>
            </a:r>
          </a:p>
        </p:txBody>
      </p:sp>
      <p:pic>
        <p:nvPicPr>
          <p:cNvPr id="4098" name="Picture 2" descr="Image result for medical emergency icon"/>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906884" y="4541668"/>
            <a:ext cx="764032" cy="7640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medical emergency icon"/>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r="31161" b="15056"/>
          <a:stretch/>
        </p:blipFill>
        <p:spPr bwMode="auto">
          <a:xfrm flipH="1">
            <a:off x="4265243" y="2709411"/>
            <a:ext cx="373902" cy="4831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medical emergency icon"/>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8927" y="2677658"/>
            <a:ext cx="615699" cy="6156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edical emergency icon"/>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0943" y="2663439"/>
            <a:ext cx="707366" cy="707366"/>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4096"/>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572852" y="4459272"/>
            <a:ext cx="966498" cy="966498"/>
          </a:xfrm>
          <a:prstGeom prst="rect">
            <a:avLst/>
          </a:prstGeom>
        </p:spPr>
      </p:pic>
      <p:sp>
        <p:nvSpPr>
          <p:cNvPr id="6" name="Slide Number Placeholder 5"/>
          <p:cNvSpPr>
            <a:spLocks noGrp="1"/>
          </p:cNvSpPr>
          <p:nvPr>
            <p:ph type="sldNum" sz="quarter" idx="12"/>
          </p:nvPr>
        </p:nvSpPr>
        <p:spPr/>
        <p:txBody>
          <a:bodyPr/>
          <a:lstStyle/>
          <a:p>
            <a:fld id="{F7C12BC4-994B-473A-871F-46235A85AC2B}" type="slidenum">
              <a:rPr lang="en-US" smtClean="0"/>
              <a:pPr/>
              <a:t>25</a:t>
            </a:fld>
            <a:endParaRPr lang="en-US" dirty="0"/>
          </a:p>
        </p:txBody>
      </p:sp>
    </p:spTree>
    <p:extLst>
      <p:ext uri="{BB962C8B-B14F-4D97-AF65-F5344CB8AC3E}">
        <p14:creationId xmlns:p14="http://schemas.microsoft.com/office/powerpoint/2010/main" val="2997038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61784"/>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0" name="TextBox 9"/>
          <p:cNvSpPr txBox="1"/>
          <p:nvPr/>
        </p:nvSpPr>
        <p:spPr>
          <a:xfrm>
            <a:off x="672365" y="2761609"/>
            <a:ext cx="7741962" cy="1409617"/>
          </a:xfrm>
          <a:prstGeom prst="rect">
            <a:avLst/>
          </a:prstGeom>
          <a:solidFill>
            <a:srgbClr val="00549E"/>
          </a:solidFill>
        </p:spPr>
        <p:txBody>
          <a:bodyPr wrap="square" rtlCol="0">
            <a:spAutoFit/>
          </a:bodyPr>
          <a:lstStyle/>
          <a:p>
            <a:pPr algn="ctr">
              <a:lnSpc>
                <a:spcPct val="107000"/>
              </a:lnSpc>
            </a:pPr>
            <a:r>
              <a:rPr lang="en-US" sz="20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Establish community bed capacity for civil commitments and transitional acute psychiatric care needs to promote regional care and the potential for an emphasis on specialty care for co-morbid conditions.</a:t>
            </a:r>
          </a:p>
        </p:txBody>
      </p:sp>
      <p:sp>
        <p:nvSpPr>
          <p:cNvPr id="11" name="Rectangle 10"/>
          <p:cNvSpPr/>
          <p:nvPr/>
        </p:nvSpPr>
        <p:spPr>
          <a:xfrm>
            <a:off x="2689160" y="2187595"/>
            <a:ext cx="3320140" cy="460639"/>
          </a:xfrm>
          <a:prstGeom prst="rect">
            <a:avLst/>
          </a:prstGeom>
        </p:spPr>
        <p:txBody>
          <a:bodyPr wrap="none">
            <a:spAutoFit/>
          </a:bodyPr>
          <a:lstStyle/>
          <a:p>
            <a:pPr algn="ctr">
              <a:lnSpc>
                <a:spcPct val="107000"/>
              </a:lnSpc>
            </a:pPr>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Recommendation #4</a:t>
            </a:r>
          </a:p>
        </p:txBody>
      </p:sp>
      <p:sp>
        <p:nvSpPr>
          <p:cNvPr id="3" name="Slide Number Placeholder 2"/>
          <p:cNvSpPr>
            <a:spLocks noGrp="1"/>
          </p:cNvSpPr>
          <p:nvPr>
            <p:ph type="sldNum" sz="quarter" idx="12"/>
          </p:nvPr>
        </p:nvSpPr>
        <p:spPr/>
        <p:txBody>
          <a:bodyPr/>
          <a:lstStyle/>
          <a:p>
            <a:fld id="{F7C12BC4-994B-473A-871F-46235A85AC2B}" type="slidenum">
              <a:rPr lang="en-US" smtClean="0"/>
              <a:pPr/>
              <a:t>26</a:t>
            </a:fld>
            <a:endParaRPr lang="en-US" dirty="0"/>
          </a:p>
        </p:txBody>
      </p:sp>
    </p:spTree>
    <p:extLst>
      <p:ext uri="{BB962C8B-B14F-4D97-AF65-F5344CB8AC3E}">
        <p14:creationId xmlns:p14="http://schemas.microsoft.com/office/powerpoint/2010/main" val="3190830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251576"/>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27</a:t>
            </a:fld>
            <a:endParaRPr lang="en-US" dirty="0"/>
          </a:p>
        </p:txBody>
      </p:sp>
      <p:sp>
        <p:nvSpPr>
          <p:cNvPr id="9" name="Rectangle 8"/>
          <p:cNvSpPr/>
          <p:nvPr/>
        </p:nvSpPr>
        <p:spPr>
          <a:xfrm>
            <a:off x="565137" y="959571"/>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972364"/>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#4</a:t>
            </a:r>
          </a:p>
        </p:txBody>
      </p:sp>
      <p:pic>
        <p:nvPicPr>
          <p:cNvPr id="1026" name="Picture 2" descr="Image result for thumbs up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137" y="2485981"/>
            <a:ext cx="649207" cy="6492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699" y="4951506"/>
            <a:ext cx="586207" cy="5862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98291" y="2696314"/>
            <a:ext cx="1175322" cy="388696"/>
          </a:xfrm>
          <a:prstGeom prst="rect">
            <a:avLst/>
          </a:prstGeom>
        </p:spPr>
        <p:txBody>
          <a:bodyPr wrap="non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Benefits </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006247" y="4902081"/>
            <a:ext cx="2195700" cy="685059"/>
          </a:xfrm>
          <a:prstGeom prst="rect">
            <a:avLst/>
          </a:prstGeom>
        </p:spPr>
        <p:txBody>
          <a:bodyPr wrap="squar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Areas of Opportunity</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290110" y="1662382"/>
            <a:ext cx="5260801" cy="2640723"/>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Allows the existing state hospitals to establish forensic centers of excellence to better treat forensic patients and focus more on hard to serve civil patients</a:t>
            </a:r>
          </a:p>
          <a:p>
            <a:pPr lvl="0">
              <a:lnSpc>
                <a:spcPct val="115000"/>
              </a:lnSpc>
            </a:pPr>
            <a:endParaRPr lang="en-US" sz="6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Enables more patients to be treated close to their home communities and support systems</a:t>
            </a:r>
          </a:p>
          <a:p>
            <a:pPr lvl="0">
              <a:lnSpc>
                <a:spcPct val="115000"/>
              </a:lnSpc>
            </a:pPr>
            <a:endParaRPr lang="en-US" sz="6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Creates facilities designed to address the particular needs of a region or particular co-occurring conditions</a:t>
            </a:r>
          </a:p>
          <a:p>
            <a:pPr lvl="0">
              <a:lnSpc>
                <a:spcPct val="115000"/>
              </a:lnSpc>
            </a:pPr>
            <a:endParaRPr lang="en-US" sz="6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Allows for capture of Medicaid funding to offset state costs</a:t>
            </a:r>
          </a:p>
        </p:txBody>
      </p:sp>
      <p:sp>
        <p:nvSpPr>
          <p:cNvPr id="15" name="Rectangle 14"/>
          <p:cNvSpPr/>
          <p:nvPr/>
        </p:nvSpPr>
        <p:spPr>
          <a:xfrm>
            <a:off x="3290111" y="4364641"/>
            <a:ext cx="5260801" cy="1578894"/>
          </a:xfrm>
          <a:prstGeom prst="rect">
            <a:avLst/>
          </a:prstGeom>
        </p:spPr>
        <p:txBody>
          <a:bodyPr wrap="square">
            <a:spAutoFit/>
          </a:bodyPr>
          <a:lstStyle/>
          <a:p>
            <a:pPr marL="342900" lvl="0" indent="-342900">
              <a:lnSpc>
                <a:spcPct val="115000"/>
              </a:lnSpc>
              <a:buFont typeface="Symbol" panose="05050102010706020507" pitchFamily="18" charset="2"/>
              <a:buChar char=""/>
            </a:pPr>
            <a:endParaRPr lang="en-US" sz="14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Refining the role of state hospitals to serve the right patients in the right environment</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Increase collaboration and redesign system to achieve patient centered care</a:t>
            </a:r>
          </a:p>
          <a:p>
            <a:pPr lvl="0">
              <a:lnSpc>
                <a:spcPct val="115000"/>
              </a:lnSpc>
            </a:pPr>
            <a:endParaRPr lang="en-US" sz="800" dirty="0">
              <a:latin typeface="Rockwell" panose="02060603020205020403" pitchFamily="18" charset="0"/>
              <a:ea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3100551" y="1607226"/>
            <a:ext cx="27709" cy="4608279"/>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442710" y="4358261"/>
            <a:ext cx="8341646" cy="3759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280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60435"/>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28</a:t>
            </a:fld>
            <a:endParaRPr lang="en-US" dirty="0"/>
          </a:p>
        </p:txBody>
      </p:sp>
      <p:sp>
        <p:nvSpPr>
          <p:cNvPr id="9" name="Rectangle 8"/>
          <p:cNvSpPr/>
          <p:nvPr/>
        </p:nvSpPr>
        <p:spPr>
          <a:xfrm>
            <a:off x="565137" y="1140753"/>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146964"/>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#4</a:t>
            </a:r>
          </a:p>
        </p:txBody>
      </p:sp>
      <p:sp>
        <p:nvSpPr>
          <p:cNvPr id="4" name="Rectangle 3"/>
          <p:cNvSpPr/>
          <p:nvPr/>
        </p:nvSpPr>
        <p:spPr>
          <a:xfrm>
            <a:off x="1145857" y="2272563"/>
            <a:ext cx="1843755" cy="421654"/>
          </a:xfrm>
          <a:prstGeom prst="rect">
            <a:avLst/>
          </a:prstGeom>
        </p:spPr>
        <p:txBody>
          <a:bodyPr wrap="square">
            <a:spAutoFit/>
          </a:bodyPr>
          <a:lstStyle/>
          <a:p>
            <a:pPr>
              <a:lnSpc>
                <a:spcPct val="107000"/>
              </a:lnSpc>
            </a:pPr>
            <a:r>
              <a:rPr lang="en-US" sz="20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Time Frame </a:t>
            </a:r>
            <a:endParaRPr lang="en-US" sz="20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116147" y="4361720"/>
            <a:ext cx="2156720" cy="750975"/>
          </a:xfrm>
          <a:prstGeom prst="rect">
            <a:avLst/>
          </a:prstGeom>
        </p:spPr>
        <p:txBody>
          <a:bodyPr wrap="square">
            <a:spAutoFit/>
          </a:bodyPr>
          <a:lstStyle/>
          <a:p>
            <a:pPr>
              <a:lnSpc>
                <a:spcPct val="107000"/>
              </a:lnSpc>
            </a:pPr>
            <a:r>
              <a:rPr lang="en-US" sz="2000" b="1" dirty="0">
                <a:solidFill>
                  <a:srgbClr val="FDBB30"/>
                </a:solidFill>
                <a:latin typeface="Rockwell" panose="02060603020205020403" pitchFamily="18" charset="0"/>
                <a:ea typeface="Times New Roman" panose="02020603050405020304" pitchFamily="18" charset="0"/>
                <a:cs typeface="Times New Roman" panose="02020603050405020304" pitchFamily="18" charset="0"/>
              </a:rPr>
              <a:t>Key Considerations</a:t>
            </a:r>
          </a:p>
        </p:txBody>
      </p:sp>
      <p:sp>
        <p:nvSpPr>
          <p:cNvPr id="7" name="Rectangle 6"/>
          <p:cNvSpPr/>
          <p:nvPr/>
        </p:nvSpPr>
        <p:spPr>
          <a:xfrm>
            <a:off x="3400275" y="2300491"/>
            <a:ext cx="5620327" cy="352597"/>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Three to five years</a:t>
            </a:r>
          </a:p>
        </p:txBody>
      </p:sp>
      <p:sp>
        <p:nvSpPr>
          <p:cNvPr id="15" name="Rectangle 14"/>
          <p:cNvSpPr/>
          <p:nvPr/>
        </p:nvSpPr>
        <p:spPr>
          <a:xfrm>
            <a:off x="3400276" y="3457205"/>
            <a:ext cx="5014052" cy="2534540"/>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Need for capital funding and processes to support the design and development of new facilities</a:t>
            </a:r>
          </a:p>
          <a:p>
            <a:pPr lvl="0">
              <a:lnSpc>
                <a:spcPct val="115000"/>
              </a:lnSpc>
            </a:pPr>
            <a:endParaRPr lang="en-US" sz="5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Review of existing community capacity and plan to accommodate population</a:t>
            </a:r>
          </a:p>
          <a:p>
            <a:pPr lvl="0">
              <a:lnSpc>
                <a:spcPct val="115000"/>
              </a:lnSpc>
            </a:pPr>
            <a:endParaRPr lang="en-US" sz="5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Adjustments to the orders issued by the Involuntary Treatment Act (ITA) Courts to allow greater placement flexibility</a:t>
            </a:r>
          </a:p>
        </p:txBody>
      </p:sp>
      <p:cxnSp>
        <p:nvCxnSpPr>
          <p:cNvPr id="17" name="Straight Connector 16"/>
          <p:cNvCxnSpPr/>
          <p:nvPr/>
        </p:nvCxnSpPr>
        <p:spPr>
          <a:xfrm>
            <a:off x="3308194" y="1980814"/>
            <a:ext cx="27709" cy="4315257"/>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404397" y="3240120"/>
            <a:ext cx="8160483" cy="29794"/>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descr="Image result for clock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545015" y="2196568"/>
            <a:ext cx="600842" cy="6008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nking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8123" y="4461385"/>
            <a:ext cx="558023" cy="5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63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washington state county map"/>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022" t="1092" r="1847" b="16612"/>
          <a:stretch/>
        </p:blipFill>
        <p:spPr bwMode="auto">
          <a:xfrm>
            <a:off x="565137" y="3177741"/>
            <a:ext cx="3685130" cy="24228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5137" y="1031894"/>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7627" y="303535"/>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1" name="Rectangle 10"/>
          <p:cNvSpPr/>
          <p:nvPr/>
        </p:nvSpPr>
        <p:spPr>
          <a:xfrm>
            <a:off x="643615" y="1038105"/>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#4</a:t>
            </a:r>
          </a:p>
        </p:txBody>
      </p:sp>
      <p:sp>
        <p:nvSpPr>
          <p:cNvPr id="15" name="Rectangle 14"/>
          <p:cNvSpPr/>
          <p:nvPr/>
        </p:nvSpPr>
        <p:spPr>
          <a:xfrm>
            <a:off x="4543796" y="1936963"/>
            <a:ext cx="3897348" cy="3847207"/>
          </a:xfrm>
          <a:prstGeom prst="rect">
            <a:avLst/>
          </a:prstGeom>
        </p:spPr>
        <p:txBody>
          <a:bodyPr wrap="square">
            <a:spAutoFit/>
          </a:bodyPr>
          <a:lstStyle/>
          <a:p>
            <a:pPr marL="285750" indent="-285750">
              <a:buFont typeface="Arial" panose="020B0604020202020204" pitchFamily="34" charset="0"/>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Establishing community bed capacity will allow Washington to </a:t>
            </a:r>
            <a:r>
              <a:rPr lang="en-US" sz="16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provide acute psychiatric inpatient care in regional settings</a:t>
            </a:r>
          </a:p>
          <a:p>
            <a:pPr marL="285750" indent="-285750">
              <a:buFont typeface="Arial" panose="020B0604020202020204" pitchFamily="34" charset="0"/>
              <a:buChar char="•"/>
            </a:pPr>
            <a:endParaRPr lang="en-US" sz="1000" dirty="0">
              <a:latin typeface="Rockwell" panose="02060603020205020403"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These smaller facilities would be </a:t>
            </a:r>
            <a:r>
              <a:rPr lang="en-US" sz="16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recovery focused </a:t>
            </a:r>
            <a:r>
              <a:rPr lang="en-US" sz="1600" dirty="0">
                <a:latin typeface="Rockwell" panose="02060603020205020403" pitchFamily="18" charset="0"/>
                <a:ea typeface="Times New Roman" panose="02020603050405020304" pitchFamily="18" charset="0"/>
                <a:cs typeface="Times New Roman" panose="02020603050405020304" pitchFamily="18" charset="0"/>
              </a:rPr>
              <a:t>and typically handle </a:t>
            </a:r>
            <a:r>
              <a:rPr lang="en-US" sz="16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shorter lengths of stay</a:t>
            </a:r>
          </a:p>
          <a:p>
            <a:endParaRPr lang="en-US" sz="1000" dirty="0">
              <a:latin typeface="Rockwell" panose="02060603020205020403" pitchFamily="18" charset="0"/>
            </a:endParaRPr>
          </a:p>
          <a:p>
            <a:pPr marL="285750" indent="-285750">
              <a:buFont typeface="Arial" panose="020B0604020202020204" pitchFamily="34" charset="0"/>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A subcategory of this recommendation, PCG suggests that </a:t>
            </a:r>
            <a:r>
              <a:rPr lang="en-US" sz="16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Washington consider a 45-day commitment term for civil patients</a:t>
            </a:r>
            <a:r>
              <a:rPr lang="en-US" sz="1600"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 </a:t>
            </a:r>
            <a:r>
              <a:rPr lang="en-US" sz="1600" dirty="0">
                <a:latin typeface="Rockwell" panose="02060603020205020403" pitchFamily="18" charset="0"/>
                <a:ea typeface="Times New Roman" panose="02020603050405020304" pitchFamily="18" charset="0"/>
                <a:cs typeface="Times New Roman" panose="02020603050405020304" pitchFamily="18" charset="0"/>
              </a:rPr>
              <a:t>who have completed a     14-day stay but require additional inpatient care prior to discharge</a:t>
            </a:r>
            <a:endParaRPr lang="en-US" sz="1600" dirty="0">
              <a:latin typeface="Rockwell" panose="02060603020205020403" pitchFamily="18" charset="0"/>
            </a:endParaRPr>
          </a:p>
        </p:txBody>
      </p:sp>
      <p:sp>
        <p:nvSpPr>
          <p:cNvPr id="3" name="Slide Number Placeholder 2"/>
          <p:cNvSpPr>
            <a:spLocks noGrp="1"/>
          </p:cNvSpPr>
          <p:nvPr>
            <p:ph type="sldNum" sz="quarter" idx="12"/>
          </p:nvPr>
        </p:nvSpPr>
        <p:spPr/>
        <p:txBody>
          <a:bodyPr/>
          <a:lstStyle/>
          <a:p>
            <a:fld id="{F7C12BC4-994B-473A-871F-46235A85AC2B}" type="slidenum">
              <a:rPr lang="en-US" smtClean="0"/>
              <a:pPr/>
              <a:t>29</a:t>
            </a:fld>
            <a:endParaRPr lang="en-US" dirty="0"/>
          </a:p>
        </p:txBody>
      </p:sp>
      <p:sp>
        <p:nvSpPr>
          <p:cNvPr id="41" name="Freeform 11"/>
          <p:cNvSpPr>
            <a:spLocks/>
          </p:cNvSpPr>
          <p:nvPr/>
        </p:nvSpPr>
        <p:spPr bwMode="auto">
          <a:xfrm rot="3132060">
            <a:off x="2434126" y="3394870"/>
            <a:ext cx="1695377" cy="554876"/>
          </a:xfrm>
          <a:custGeom>
            <a:avLst/>
            <a:gdLst>
              <a:gd name="T0" fmla="*/ 2147483647 w 552"/>
              <a:gd name="T1" fmla="*/ 2147483647 h 409"/>
              <a:gd name="T2" fmla="*/ 2147483647 w 552"/>
              <a:gd name="T3" fmla="*/ 2147483647 h 409"/>
              <a:gd name="T4" fmla="*/ 2147483647 w 552"/>
              <a:gd name="T5" fmla="*/ 2147483647 h 409"/>
              <a:gd name="T6" fmla="*/ 2147483647 w 552"/>
              <a:gd name="T7" fmla="*/ 2147483647 h 409"/>
              <a:gd name="T8" fmla="*/ 2147483647 w 552"/>
              <a:gd name="T9" fmla="*/ 2147483647 h 409"/>
              <a:gd name="T10" fmla="*/ 2147483647 w 552"/>
              <a:gd name="T11" fmla="*/ 0 h 409"/>
              <a:gd name="T12" fmla="*/ 2147483647 w 552"/>
              <a:gd name="T13" fmla="*/ 2147483647 h 409"/>
              <a:gd name="T14" fmla="*/ 0 60000 65536"/>
              <a:gd name="T15" fmla="*/ 0 60000 65536"/>
              <a:gd name="T16" fmla="*/ 0 60000 65536"/>
              <a:gd name="T17" fmla="*/ 0 60000 65536"/>
              <a:gd name="T18" fmla="*/ 0 60000 65536"/>
              <a:gd name="T19" fmla="*/ 0 60000 65536"/>
              <a:gd name="T20" fmla="*/ 0 60000 65536"/>
              <a:gd name="T21" fmla="*/ 0 w 552"/>
              <a:gd name="T22" fmla="*/ 0 h 409"/>
              <a:gd name="T23" fmla="*/ 552 w 552"/>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2" h="409">
                <a:moveTo>
                  <a:pt x="396" y="345"/>
                </a:moveTo>
                <a:cubicBezTo>
                  <a:pt x="396" y="377"/>
                  <a:pt x="396" y="409"/>
                  <a:pt x="396" y="409"/>
                </a:cubicBezTo>
                <a:cubicBezTo>
                  <a:pt x="396" y="409"/>
                  <a:pt x="474" y="350"/>
                  <a:pt x="552" y="291"/>
                </a:cubicBezTo>
                <a:cubicBezTo>
                  <a:pt x="552" y="291"/>
                  <a:pt x="474" y="220"/>
                  <a:pt x="397" y="150"/>
                </a:cubicBezTo>
                <a:cubicBezTo>
                  <a:pt x="397" y="150"/>
                  <a:pt x="396" y="183"/>
                  <a:pt x="396" y="217"/>
                </a:cubicBezTo>
                <a:cubicBezTo>
                  <a:pt x="89" y="194"/>
                  <a:pt x="75" y="0"/>
                  <a:pt x="75" y="0"/>
                </a:cubicBezTo>
                <a:cubicBezTo>
                  <a:pt x="75" y="0"/>
                  <a:pt x="0" y="297"/>
                  <a:pt x="396" y="345"/>
                </a:cubicBezTo>
                <a:close/>
              </a:path>
            </a:pathLst>
          </a:custGeom>
          <a:solidFill>
            <a:srgbClr val="BDBDBA"/>
          </a:solidFill>
          <a:ln w="9525" cap="flat" cmpd="sng">
            <a:noFill/>
            <a:prstDash val="solid"/>
            <a:round/>
            <a:headEnd/>
            <a:tailEnd/>
          </a:ln>
        </p:spPr>
        <p:txBody>
          <a:bodyPr lIns="6350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2" name="Freeform 11"/>
          <p:cNvSpPr>
            <a:spLocks/>
          </p:cNvSpPr>
          <p:nvPr/>
        </p:nvSpPr>
        <p:spPr bwMode="auto">
          <a:xfrm rot="18494669" flipH="1">
            <a:off x="1137612" y="3407667"/>
            <a:ext cx="1749425" cy="595228"/>
          </a:xfrm>
          <a:custGeom>
            <a:avLst/>
            <a:gdLst>
              <a:gd name="T0" fmla="*/ 2147483647 w 552"/>
              <a:gd name="T1" fmla="*/ 2147483647 h 409"/>
              <a:gd name="T2" fmla="*/ 2147483647 w 552"/>
              <a:gd name="T3" fmla="*/ 2147483647 h 409"/>
              <a:gd name="T4" fmla="*/ 2147483647 w 552"/>
              <a:gd name="T5" fmla="*/ 2147483647 h 409"/>
              <a:gd name="T6" fmla="*/ 2147483647 w 552"/>
              <a:gd name="T7" fmla="*/ 2147483647 h 409"/>
              <a:gd name="T8" fmla="*/ 2147483647 w 552"/>
              <a:gd name="T9" fmla="*/ 2147483647 h 409"/>
              <a:gd name="T10" fmla="*/ 2147483647 w 552"/>
              <a:gd name="T11" fmla="*/ 0 h 409"/>
              <a:gd name="T12" fmla="*/ 2147483647 w 552"/>
              <a:gd name="T13" fmla="*/ 2147483647 h 409"/>
              <a:gd name="T14" fmla="*/ 0 60000 65536"/>
              <a:gd name="T15" fmla="*/ 0 60000 65536"/>
              <a:gd name="T16" fmla="*/ 0 60000 65536"/>
              <a:gd name="T17" fmla="*/ 0 60000 65536"/>
              <a:gd name="T18" fmla="*/ 0 60000 65536"/>
              <a:gd name="T19" fmla="*/ 0 60000 65536"/>
              <a:gd name="T20" fmla="*/ 0 60000 65536"/>
              <a:gd name="T21" fmla="*/ 0 w 552"/>
              <a:gd name="T22" fmla="*/ 0 h 409"/>
              <a:gd name="T23" fmla="*/ 552 w 552"/>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2" h="409">
                <a:moveTo>
                  <a:pt x="396" y="345"/>
                </a:moveTo>
                <a:cubicBezTo>
                  <a:pt x="396" y="377"/>
                  <a:pt x="396" y="409"/>
                  <a:pt x="396" y="409"/>
                </a:cubicBezTo>
                <a:cubicBezTo>
                  <a:pt x="396" y="409"/>
                  <a:pt x="474" y="350"/>
                  <a:pt x="552" y="291"/>
                </a:cubicBezTo>
                <a:cubicBezTo>
                  <a:pt x="552" y="291"/>
                  <a:pt x="474" y="220"/>
                  <a:pt x="397" y="150"/>
                </a:cubicBezTo>
                <a:cubicBezTo>
                  <a:pt x="397" y="150"/>
                  <a:pt x="396" y="183"/>
                  <a:pt x="396" y="217"/>
                </a:cubicBezTo>
                <a:cubicBezTo>
                  <a:pt x="89" y="194"/>
                  <a:pt x="75" y="0"/>
                  <a:pt x="75" y="0"/>
                </a:cubicBezTo>
                <a:cubicBezTo>
                  <a:pt x="75" y="0"/>
                  <a:pt x="0" y="297"/>
                  <a:pt x="396" y="345"/>
                </a:cubicBezTo>
                <a:close/>
              </a:path>
            </a:pathLst>
          </a:custGeom>
          <a:solidFill>
            <a:srgbClr val="BDBDBA"/>
          </a:solidFill>
          <a:ln w="9525" cap="flat" cmpd="sng">
            <a:noFill/>
            <a:prstDash val="solid"/>
            <a:round/>
            <a:headEnd/>
            <a:tailEnd/>
          </a:ln>
        </p:spPr>
        <p:txBody>
          <a:bodyPr lIns="6350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pic>
        <p:nvPicPr>
          <p:cNvPr id="1038" name="Picture 14" descr="Image result for hospital icon"/>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7412" y="2197836"/>
            <a:ext cx="738479" cy="738479"/>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60"/>
          <p:cNvSpPr>
            <a:spLocks/>
          </p:cNvSpPr>
          <p:nvPr/>
        </p:nvSpPr>
        <p:spPr bwMode="auto">
          <a:xfrm>
            <a:off x="2423086" y="2990424"/>
            <a:ext cx="473443" cy="1746060"/>
          </a:xfrm>
          <a:custGeom>
            <a:avLst/>
            <a:gdLst>
              <a:gd name="T0" fmla="*/ 107 w 275"/>
              <a:gd name="T1" fmla="*/ 219 h 559"/>
              <a:gd name="T2" fmla="*/ 143 w 275"/>
              <a:gd name="T3" fmla="*/ 219 h 559"/>
              <a:gd name="T4" fmla="*/ 71 w 275"/>
              <a:gd name="T5" fmla="*/ 313 h 559"/>
              <a:gd name="T6" fmla="*/ 0 w 275"/>
              <a:gd name="T7" fmla="*/ 219 h 559"/>
              <a:gd name="T8" fmla="*/ 33 w 275"/>
              <a:gd name="T9" fmla="*/ 220 h 559"/>
              <a:gd name="T10" fmla="*/ 70 w 275"/>
              <a:gd name="T11" fmla="*/ 1 h 559"/>
              <a:gd name="T12" fmla="*/ 107 w 275"/>
              <a:gd name="T13" fmla="*/ 219 h 559"/>
              <a:gd name="T14" fmla="*/ 0 60000 65536"/>
              <a:gd name="T15" fmla="*/ 0 60000 65536"/>
              <a:gd name="T16" fmla="*/ 0 60000 65536"/>
              <a:gd name="T17" fmla="*/ 0 60000 65536"/>
              <a:gd name="T18" fmla="*/ 0 60000 65536"/>
              <a:gd name="T19" fmla="*/ 0 60000 65536"/>
              <a:gd name="T20" fmla="*/ 0 60000 65536"/>
              <a:gd name="T21" fmla="*/ 0 w 275"/>
              <a:gd name="T22" fmla="*/ 0 h 559"/>
              <a:gd name="T23" fmla="*/ 275 w 275"/>
              <a:gd name="T24" fmla="*/ 559 h 5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559">
                <a:moveTo>
                  <a:pt x="207" y="391"/>
                </a:moveTo>
                <a:cubicBezTo>
                  <a:pt x="273" y="391"/>
                  <a:pt x="275" y="391"/>
                  <a:pt x="275" y="391"/>
                </a:cubicBezTo>
                <a:cubicBezTo>
                  <a:pt x="275" y="391"/>
                  <a:pt x="273" y="391"/>
                  <a:pt x="137" y="559"/>
                </a:cubicBezTo>
                <a:cubicBezTo>
                  <a:pt x="137" y="559"/>
                  <a:pt x="74" y="472"/>
                  <a:pt x="0" y="392"/>
                </a:cubicBezTo>
                <a:cubicBezTo>
                  <a:pt x="0" y="392"/>
                  <a:pt x="2" y="393"/>
                  <a:pt x="63" y="393"/>
                </a:cubicBezTo>
                <a:cubicBezTo>
                  <a:pt x="132" y="0"/>
                  <a:pt x="63" y="391"/>
                  <a:pt x="135" y="1"/>
                </a:cubicBezTo>
                <a:cubicBezTo>
                  <a:pt x="207" y="393"/>
                  <a:pt x="134" y="0"/>
                  <a:pt x="207" y="391"/>
                </a:cubicBezTo>
                <a:close/>
              </a:path>
            </a:pathLst>
          </a:custGeom>
          <a:solidFill>
            <a:srgbClr val="BDBDBA"/>
          </a:solidFill>
          <a:ln w="9525" cap="flat" cmpd="sng">
            <a:noFill/>
            <a:prstDash val="solid"/>
            <a:round/>
            <a:headEnd/>
            <a:tailEnd/>
          </a:ln>
        </p:spPr>
        <p:txBody>
          <a:bodyPr lIns="6350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6004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97229"/>
            <a:ext cx="7886700" cy="905069"/>
          </a:xfrm>
        </p:spPr>
        <p:txBody>
          <a:bodyPr/>
          <a:lstStyle/>
          <a:p>
            <a:r>
              <a:rPr lang="en-US" dirty="0"/>
              <a:t>Public Consulting Group (PCG) Overview </a:t>
            </a:r>
          </a:p>
        </p:txBody>
      </p:sp>
      <p:sp>
        <p:nvSpPr>
          <p:cNvPr id="4" name="Footer Placeholder 3"/>
          <p:cNvSpPr>
            <a:spLocks noGrp="1"/>
          </p:cNvSpPr>
          <p:nvPr>
            <p:ph type="ftr" sz="quarter" idx="11"/>
          </p:nvPr>
        </p:nvSpPr>
        <p:spPr/>
        <p:txBody>
          <a:bodyPr/>
          <a:lstStyle/>
          <a:p>
            <a:r>
              <a:rPr lang="en-US" dirty="0"/>
              <a:t>www.pcghealth.com | Washington Behavioral Health System Assessment Final Recommendations </a:t>
            </a:r>
          </a:p>
        </p:txBody>
      </p:sp>
      <p:pic>
        <p:nvPicPr>
          <p:cNvPr id="6" name="Picture 2" descr="Image result for public consulting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2123455"/>
            <a:ext cx="3200400" cy="25445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95058" y="1456717"/>
            <a:ext cx="4783104" cy="4154984"/>
          </a:xfrm>
          <a:prstGeom prst="rect">
            <a:avLst/>
          </a:prstGeom>
          <a:noFill/>
        </p:spPr>
        <p:txBody>
          <a:bodyPr wrap="square" rtlCol="0">
            <a:spAutoFit/>
          </a:bodyPr>
          <a:lstStyle/>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Rockwell" panose="02060603020205020403" pitchFamily="18" charset="0"/>
                <a:cs typeface="Arial" panose="020B0604020202020204" pitchFamily="34" charset="0"/>
              </a:rPr>
              <a:t>PCG is a management consulting firm helping state, county, and other municipal governments achieve their performance goals and better serve populations in need through industry-leading consulting, operations, and technology solutions</a:t>
            </a:r>
          </a:p>
          <a:p>
            <a:pPr marL="285750" indent="-285750">
              <a:buFont typeface="Arial" panose="020B0604020202020204" pitchFamily="34" charset="0"/>
              <a:buChar char="•"/>
            </a:pPr>
            <a:endParaRPr lang="en-US" dirty="0">
              <a:latin typeface="Rockwell" panose="02060603020205020403" pitchFamily="18" charset="0"/>
              <a:cs typeface="Arial" panose="020B0604020202020204" pitchFamily="34" charset="0"/>
            </a:endParaRPr>
          </a:p>
          <a:p>
            <a:pPr marL="285750" indent="-285750">
              <a:buFont typeface="Arial" panose="020B0604020202020204" pitchFamily="34" charset="0"/>
              <a:buChar char="•"/>
            </a:pPr>
            <a:r>
              <a:rPr lang="en-US" dirty="0">
                <a:latin typeface="Rockwell" panose="02060603020205020403" pitchFamily="18" charset="0"/>
                <a:cs typeface="Arial" panose="020B0604020202020204" pitchFamily="34" charset="0"/>
              </a:rPr>
              <a:t>More than </a:t>
            </a:r>
            <a:r>
              <a:rPr lang="en-US" b="1" i="1" dirty="0">
                <a:solidFill>
                  <a:srgbClr val="FBB034"/>
                </a:solidFill>
                <a:latin typeface="Rockwell" panose="02060603020205020403" pitchFamily="18" charset="0"/>
                <a:cs typeface="Arial" panose="020B0604020202020204" pitchFamily="34" charset="0"/>
              </a:rPr>
              <a:t>30 years </a:t>
            </a:r>
            <a:r>
              <a:rPr lang="en-US" dirty="0">
                <a:latin typeface="Rockwell" panose="02060603020205020403" pitchFamily="18" charset="0"/>
                <a:cs typeface="Arial" panose="020B0604020202020204" pitchFamily="34" charset="0"/>
              </a:rPr>
              <a:t>of experience serving the public sector</a:t>
            </a:r>
          </a:p>
          <a:p>
            <a:pPr marL="285750" indent="-285750">
              <a:buFont typeface="Arial" panose="020B0604020202020204" pitchFamily="34" charset="0"/>
              <a:buChar char="•"/>
            </a:pPr>
            <a:endParaRPr lang="en-US" dirty="0">
              <a:latin typeface="Rockwell" panose="02060603020205020403" pitchFamily="18" charset="0"/>
              <a:cs typeface="Arial" panose="020B0604020202020204" pitchFamily="34" charset="0"/>
            </a:endParaRPr>
          </a:p>
          <a:p>
            <a:pPr marL="285750" indent="-285750">
              <a:buFont typeface="Arial" panose="020B0604020202020204" pitchFamily="34" charset="0"/>
              <a:buChar char="•"/>
            </a:pPr>
            <a:r>
              <a:rPr lang="en-US" dirty="0">
                <a:latin typeface="Rockwell" panose="02060603020205020403" pitchFamily="18" charset="0"/>
                <a:cs typeface="Arial" panose="020B0604020202020204" pitchFamily="34" charset="0"/>
              </a:rPr>
              <a:t>Extensive </a:t>
            </a:r>
            <a:r>
              <a:rPr lang="en-US" b="1" i="1" dirty="0">
                <a:solidFill>
                  <a:srgbClr val="FBB034"/>
                </a:solidFill>
                <a:latin typeface="Rockwell" panose="02060603020205020403" pitchFamily="18" charset="0"/>
                <a:cs typeface="Arial" panose="020B0604020202020204" pitchFamily="34" charset="0"/>
              </a:rPr>
              <a:t>experience in all 50 states</a:t>
            </a:r>
            <a:r>
              <a:rPr lang="en-US" dirty="0">
                <a:latin typeface="Rockwell" panose="02060603020205020403" pitchFamily="18" charset="0"/>
                <a:cs typeface="Arial" panose="020B0604020202020204" pitchFamily="34" charset="0"/>
              </a:rPr>
              <a:t>, clients in six Canadian provinces, and a growing practice in the European Union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3</a:t>
            </a:fld>
            <a:endParaRPr lang="en-US" dirty="0"/>
          </a:p>
        </p:txBody>
      </p:sp>
    </p:spTree>
    <p:extLst>
      <p:ext uri="{BB962C8B-B14F-4D97-AF65-F5344CB8AC3E}">
        <p14:creationId xmlns:p14="http://schemas.microsoft.com/office/powerpoint/2010/main" val="3358533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82647"/>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0" name="TextBox 9"/>
          <p:cNvSpPr txBox="1"/>
          <p:nvPr/>
        </p:nvSpPr>
        <p:spPr>
          <a:xfrm>
            <a:off x="773387" y="2798503"/>
            <a:ext cx="7741962" cy="1179169"/>
          </a:xfrm>
          <a:prstGeom prst="rect">
            <a:avLst/>
          </a:prstGeom>
          <a:solidFill>
            <a:srgbClr val="00549E"/>
          </a:solidFill>
        </p:spPr>
        <p:txBody>
          <a:bodyPr wrap="square" rtlCol="0">
            <a:spAutoFit/>
          </a:bodyPr>
          <a:lstStyle/>
          <a:p>
            <a:pPr algn="ctr">
              <a:lnSpc>
                <a:spcPct val="107000"/>
              </a:lnSpc>
            </a:pPr>
            <a:endParaRPr lang="en-US" sz="12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lgn="ctr">
              <a:lnSpc>
                <a:spcPct val="107000"/>
              </a:lnSpc>
            </a:pPr>
            <a:r>
              <a:rPr lang="en-US" sz="21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Reform state hospital programming to more broadly include substance use disorder integration and peer support.</a:t>
            </a:r>
          </a:p>
          <a:p>
            <a:pPr algn="ctr">
              <a:lnSpc>
                <a:spcPct val="107000"/>
              </a:lnSpc>
            </a:pPr>
            <a:endParaRPr lang="en-US" sz="12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2810906" y="2234151"/>
            <a:ext cx="3320141" cy="460639"/>
          </a:xfrm>
          <a:prstGeom prst="rect">
            <a:avLst/>
          </a:prstGeom>
        </p:spPr>
        <p:txBody>
          <a:bodyPr wrap="none">
            <a:spAutoFit/>
          </a:bodyPr>
          <a:lstStyle/>
          <a:p>
            <a:pPr algn="ctr">
              <a:lnSpc>
                <a:spcPct val="107000"/>
              </a:lnSpc>
            </a:pPr>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Recommendation #5</a:t>
            </a:r>
          </a:p>
        </p:txBody>
      </p:sp>
      <p:sp>
        <p:nvSpPr>
          <p:cNvPr id="3" name="Slide Number Placeholder 2"/>
          <p:cNvSpPr>
            <a:spLocks noGrp="1"/>
          </p:cNvSpPr>
          <p:nvPr>
            <p:ph type="sldNum" sz="quarter" idx="12"/>
          </p:nvPr>
        </p:nvSpPr>
        <p:spPr/>
        <p:txBody>
          <a:bodyPr/>
          <a:lstStyle/>
          <a:p>
            <a:fld id="{F7C12BC4-994B-473A-871F-46235A85AC2B}" type="slidenum">
              <a:rPr lang="en-US" smtClean="0"/>
              <a:pPr/>
              <a:t>30</a:t>
            </a:fld>
            <a:endParaRPr lang="en-US" dirty="0"/>
          </a:p>
        </p:txBody>
      </p:sp>
    </p:spTree>
    <p:extLst>
      <p:ext uri="{BB962C8B-B14F-4D97-AF65-F5344CB8AC3E}">
        <p14:creationId xmlns:p14="http://schemas.microsoft.com/office/powerpoint/2010/main" val="3302662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48918"/>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31</a:t>
            </a:fld>
            <a:endParaRPr lang="en-US" dirty="0"/>
          </a:p>
        </p:txBody>
      </p:sp>
      <p:sp>
        <p:nvSpPr>
          <p:cNvPr id="9" name="Rectangle 8"/>
          <p:cNvSpPr/>
          <p:nvPr/>
        </p:nvSpPr>
        <p:spPr>
          <a:xfrm>
            <a:off x="578138" y="1035073"/>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046296"/>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#5</a:t>
            </a:r>
          </a:p>
        </p:txBody>
      </p:sp>
      <p:pic>
        <p:nvPicPr>
          <p:cNvPr id="1026" name="Picture 2" descr="Image result for thumbs up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615" y="2202995"/>
            <a:ext cx="719596" cy="7195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5941" y="4411997"/>
            <a:ext cx="571282" cy="5712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47223" y="2441445"/>
            <a:ext cx="1285929" cy="399212"/>
          </a:xfrm>
          <a:prstGeom prst="rect">
            <a:avLst/>
          </a:prstGeom>
        </p:spPr>
        <p:txBody>
          <a:bodyPr wrap="none">
            <a:spAutoFit/>
          </a:bodyPr>
          <a:lstStyle/>
          <a:p>
            <a:pPr>
              <a:lnSpc>
                <a:spcPct val="107000"/>
              </a:lnSpc>
            </a:pPr>
            <a:r>
              <a:rPr lang="en-US" sz="20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Benefits </a:t>
            </a:r>
            <a:endParaRPr lang="en-US" sz="20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247223" y="4330670"/>
            <a:ext cx="2195700" cy="728533"/>
          </a:xfrm>
          <a:prstGeom prst="rect">
            <a:avLst/>
          </a:prstGeom>
        </p:spPr>
        <p:txBody>
          <a:bodyPr wrap="square">
            <a:spAutoFit/>
          </a:bodyPr>
          <a:lstStyle/>
          <a:p>
            <a:pPr>
              <a:lnSpc>
                <a:spcPct val="107000"/>
              </a:lnSpc>
            </a:pPr>
            <a:r>
              <a:rPr lang="en-US" sz="20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Areas of Opportunity</a:t>
            </a:r>
            <a:endParaRPr lang="en-US" sz="20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269541" y="1957059"/>
            <a:ext cx="5604850" cy="1578894"/>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Arial" panose="020B0604020202020204" pitchFamily="34" charset="0"/>
              </a:rPr>
              <a:t>Improved outcomes for comorbid patients</a:t>
            </a:r>
          </a:p>
          <a:p>
            <a:pPr lvl="0">
              <a:lnSpc>
                <a:spcPct val="115000"/>
              </a:lnSpc>
            </a:pPr>
            <a:endParaRPr lang="en-US" sz="8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Arial" panose="020B0604020202020204" pitchFamily="34" charset="0"/>
              </a:rPr>
              <a:t>Reduced risk of readmission and recidivism post discharge</a:t>
            </a:r>
          </a:p>
          <a:p>
            <a:pPr lvl="0">
              <a:lnSpc>
                <a:spcPct val="115000"/>
              </a:lnSpc>
            </a:pPr>
            <a:endParaRPr lang="en-US" sz="8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Arial" panose="020B0604020202020204" pitchFamily="34" charset="0"/>
              </a:rPr>
              <a:t>Reduced length of stay for inpatient treatment</a:t>
            </a:r>
          </a:p>
        </p:txBody>
      </p:sp>
      <p:sp>
        <p:nvSpPr>
          <p:cNvPr id="15" name="Rectangle 14"/>
          <p:cNvSpPr/>
          <p:nvPr/>
        </p:nvSpPr>
        <p:spPr>
          <a:xfrm>
            <a:off x="3297370" y="3652435"/>
            <a:ext cx="5260801" cy="1879745"/>
          </a:xfrm>
          <a:prstGeom prst="rect">
            <a:avLst/>
          </a:prstGeom>
        </p:spPr>
        <p:txBody>
          <a:bodyPr wrap="square">
            <a:spAutoFit/>
          </a:bodyPr>
          <a:lstStyle/>
          <a:p>
            <a:pPr marL="342900" lvl="0" indent="-342900">
              <a:lnSpc>
                <a:spcPct val="115000"/>
              </a:lnSpc>
              <a:buFont typeface="Symbol" panose="05050102010706020507" pitchFamily="18" charset="2"/>
              <a:buChar char=""/>
            </a:pPr>
            <a:endParaRPr lang="en-US" sz="17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Times New Roman" panose="02020603050405020304" pitchFamily="18" charset="0"/>
              </a:rPr>
              <a:t>Increase collaboration and redesign system to achieve patient centered care</a:t>
            </a:r>
          </a:p>
          <a:p>
            <a:pPr lvl="0">
              <a:lnSpc>
                <a:spcPct val="115000"/>
              </a:lnSpc>
            </a:pPr>
            <a:endParaRPr lang="en-US" sz="8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700" dirty="0">
                <a:latin typeface="Rockwell" panose="02060603020205020403" pitchFamily="18" charset="0"/>
                <a:ea typeface="Times New Roman" panose="02020603050405020304" pitchFamily="18" charset="0"/>
                <a:cs typeface="Times New Roman" panose="02020603050405020304" pitchFamily="18" charset="0"/>
              </a:rPr>
              <a:t>Increase workforce development and use of best practices to attract and retain staff</a:t>
            </a:r>
          </a:p>
          <a:p>
            <a:pPr lvl="0">
              <a:lnSpc>
                <a:spcPct val="115000"/>
              </a:lnSpc>
            </a:pPr>
            <a:endParaRPr lang="en-US" sz="800" dirty="0">
              <a:latin typeface="Rockwell" panose="02060603020205020403" pitchFamily="18" charset="0"/>
              <a:ea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3212533" y="1954387"/>
            <a:ext cx="0" cy="3912025"/>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578138" y="3652435"/>
            <a:ext cx="8116609" cy="1600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801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6" y="470377"/>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32</a:t>
            </a:fld>
            <a:endParaRPr lang="en-US" dirty="0"/>
          </a:p>
        </p:txBody>
      </p:sp>
      <p:sp>
        <p:nvSpPr>
          <p:cNvPr id="9" name="Rectangle 8"/>
          <p:cNvSpPr/>
          <p:nvPr/>
        </p:nvSpPr>
        <p:spPr>
          <a:xfrm>
            <a:off x="578137" y="1205921"/>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4" y="1212844"/>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#5</a:t>
            </a:r>
          </a:p>
        </p:txBody>
      </p:sp>
      <p:sp>
        <p:nvSpPr>
          <p:cNvPr id="4" name="Rectangle 3"/>
          <p:cNvSpPr/>
          <p:nvPr/>
        </p:nvSpPr>
        <p:spPr>
          <a:xfrm>
            <a:off x="1344804" y="2605519"/>
            <a:ext cx="1949581" cy="421654"/>
          </a:xfrm>
          <a:prstGeom prst="rect">
            <a:avLst/>
          </a:prstGeom>
        </p:spPr>
        <p:txBody>
          <a:bodyPr wrap="square">
            <a:spAutoFit/>
          </a:bodyPr>
          <a:lstStyle/>
          <a:p>
            <a:pPr>
              <a:lnSpc>
                <a:spcPct val="107000"/>
              </a:lnSpc>
            </a:pPr>
            <a:r>
              <a:rPr lang="en-US" sz="20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Time Frame </a:t>
            </a:r>
            <a:endParaRPr lang="en-US" sz="20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264716" y="4287563"/>
            <a:ext cx="2280510" cy="750975"/>
          </a:xfrm>
          <a:prstGeom prst="rect">
            <a:avLst/>
          </a:prstGeom>
        </p:spPr>
        <p:txBody>
          <a:bodyPr wrap="square">
            <a:spAutoFit/>
          </a:bodyPr>
          <a:lstStyle/>
          <a:p>
            <a:pPr>
              <a:lnSpc>
                <a:spcPct val="107000"/>
              </a:lnSpc>
            </a:pPr>
            <a:r>
              <a:rPr lang="en-US" sz="2000" b="1" dirty="0">
                <a:solidFill>
                  <a:srgbClr val="FDBB30"/>
                </a:solidFill>
                <a:latin typeface="Rockwell" panose="02060603020205020403" pitchFamily="18" charset="0"/>
                <a:ea typeface="Times New Roman" panose="02020603050405020304" pitchFamily="18" charset="0"/>
                <a:cs typeface="Times New Roman" panose="02020603050405020304" pitchFamily="18" charset="0"/>
              </a:rPr>
              <a:t>Key Considerations</a:t>
            </a:r>
          </a:p>
        </p:txBody>
      </p:sp>
      <p:sp>
        <p:nvSpPr>
          <p:cNvPr id="7" name="Rectangle 6"/>
          <p:cNvSpPr/>
          <p:nvPr/>
        </p:nvSpPr>
        <p:spPr>
          <a:xfrm>
            <a:off x="3632286" y="2532920"/>
            <a:ext cx="5620327" cy="352597"/>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18-month implementation and initial evaluation</a:t>
            </a:r>
          </a:p>
        </p:txBody>
      </p:sp>
      <p:sp>
        <p:nvSpPr>
          <p:cNvPr id="15" name="Rectangle 14"/>
          <p:cNvSpPr/>
          <p:nvPr/>
        </p:nvSpPr>
        <p:spPr>
          <a:xfrm>
            <a:off x="3632286" y="3911589"/>
            <a:ext cx="5263085" cy="1755865"/>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Expanding more multi-disciplinary teams</a:t>
            </a:r>
          </a:p>
          <a:p>
            <a:pPr marL="342900" lvl="0" indent="-342900">
              <a:lnSpc>
                <a:spcPct val="115000"/>
              </a:lnSpc>
              <a:buFont typeface="Symbol" panose="05050102010706020507" pitchFamily="18" charset="2"/>
              <a:buChar char=""/>
            </a:pPr>
            <a:endParaRPr lang="en-US" sz="7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More staff training on co-occurring disorder treatment</a:t>
            </a:r>
          </a:p>
          <a:p>
            <a:pPr marL="342900" lvl="0" indent="-342900">
              <a:lnSpc>
                <a:spcPct val="115000"/>
              </a:lnSpc>
            </a:pPr>
            <a:endParaRPr lang="en-US" sz="7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Community placement for individuals with co-disorder issues </a:t>
            </a:r>
          </a:p>
        </p:txBody>
      </p:sp>
      <p:cxnSp>
        <p:nvCxnSpPr>
          <p:cNvPr id="17" name="Straight Connector 16"/>
          <p:cNvCxnSpPr/>
          <p:nvPr/>
        </p:nvCxnSpPr>
        <p:spPr>
          <a:xfrm>
            <a:off x="3381445" y="1984818"/>
            <a:ext cx="0" cy="3853543"/>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390735" y="3361929"/>
            <a:ext cx="8160483" cy="29794"/>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descr="Image result for clock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652595" y="2464204"/>
            <a:ext cx="652165" cy="6521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nking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930" y="4324389"/>
            <a:ext cx="577405" cy="57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68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7639" y="989689"/>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7627" y="303535"/>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1" name="Rectangle 10"/>
          <p:cNvSpPr/>
          <p:nvPr/>
        </p:nvSpPr>
        <p:spPr>
          <a:xfrm>
            <a:off x="527627" y="1019800"/>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#5</a:t>
            </a:r>
          </a:p>
        </p:txBody>
      </p:sp>
      <p:sp>
        <p:nvSpPr>
          <p:cNvPr id="13" name="Snip Single Corner Rectangle 12"/>
          <p:cNvSpPr/>
          <p:nvPr/>
        </p:nvSpPr>
        <p:spPr>
          <a:xfrm>
            <a:off x="415636" y="3856240"/>
            <a:ext cx="2586182" cy="2448873"/>
          </a:xfrm>
          <a:prstGeom prst="snip1Rect">
            <a:avLst/>
          </a:prstGeom>
          <a:solidFill>
            <a:srgbClr val="DE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1" name="Snip Single Corner Rectangle 20"/>
          <p:cNvSpPr/>
          <p:nvPr/>
        </p:nvSpPr>
        <p:spPr>
          <a:xfrm>
            <a:off x="3256993" y="3856240"/>
            <a:ext cx="2586182" cy="2448873"/>
          </a:xfrm>
          <a:prstGeom prst="snip1Rect">
            <a:avLst/>
          </a:prstGeom>
          <a:solidFill>
            <a:srgbClr val="DE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2" name="Snip Single Corner Rectangle 21"/>
          <p:cNvSpPr/>
          <p:nvPr/>
        </p:nvSpPr>
        <p:spPr>
          <a:xfrm>
            <a:off x="6098350" y="3856240"/>
            <a:ext cx="2586182" cy="2446669"/>
          </a:xfrm>
          <a:prstGeom prst="snip1Rect">
            <a:avLst/>
          </a:prstGeom>
          <a:solidFill>
            <a:srgbClr val="DE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4" name="Rectangle 13"/>
          <p:cNvSpPr/>
          <p:nvPr/>
        </p:nvSpPr>
        <p:spPr>
          <a:xfrm>
            <a:off x="440817" y="3989662"/>
            <a:ext cx="2397982" cy="2369880"/>
          </a:xfrm>
          <a:prstGeom prst="rect">
            <a:avLst/>
          </a:prstGeom>
        </p:spPr>
        <p:txBody>
          <a:bodyPr wrap="square">
            <a:spAutoFit/>
          </a:bodyPr>
          <a:lstStyle/>
          <a:p>
            <a:r>
              <a:rPr lang="en-US" b="1"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rPr>
              <a:t>Pilot Program</a:t>
            </a:r>
          </a:p>
          <a:p>
            <a:pPr marL="285750" indent="-285750" algn="ctr">
              <a:buFont typeface="Arial" panose="020B0604020202020204" pitchFamily="34" charset="0"/>
              <a:buChar char="•"/>
            </a:pPr>
            <a:endParaRPr lang="en-US" b="1"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endParaRPr>
          </a:p>
          <a:p>
            <a:r>
              <a:rPr lang="en-US" sz="1600" dirty="0">
                <a:latin typeface="Rockwell" panose="02060603020205020403" pitchFamily="18" charset="0"/>
                <a:ea typeface="Times New Roman" panose="02020603050405020304" pitchFamily="18" charset="0"/>
                <a:cs typeface="Times New Roman" panose="02020603050405020304" pitchFamily="18" charset="0"/>
              </a:rPr>
              <a:t>Place peers within the state hospitals to support patient needs well before the time of discharge and ideally close to the time of admission</a:t>
            </a:r>
          </a:p>
        </p:txBody>
      </p:sp>
      <p:sp>
        <p:nvSpPr>
          <p:cNvPr id="16" name="Rectangle 15"/>
          <p:cNvSpPr/>
          <p:nvPr/>
        </p:nvSpPr>
        <p:spPr>
          <a:xfrm>
            <a:off x="3366381" y="4017745"/>
            <a:ext cx="2325843" cy="2123658"/>
          </a:xfrm>
          <a:prstGeom prst="rect">
            <a:avLst/>
          </a:prstGeom>
        </p:spPr>
        <p:txBody>
          <a:bodyPr wrap="square">
            <a:spAutoFit/>
          </a:bodyPr>
          <a:lstStyle/>
          <a:p>
            <a:r>
              <a:rPr lang="en-US" b="1" dirty="0">
                <a:solidFill>
                  <a:srgbClr val="00549E"/>
                </a:solidFill>
                <a:latin typeface="Rockwell" panose="02060603020205020403" pitchFamily="18" charset="0"/>
              </a:rPr>
              <a:t>Initial Phase</a:t>
            </a:r>
          </a:p>
          <a:p>
            <a:endParaRPr lang="en-US" b="1" dirty="0">
              <a:solidFill>
                <a:srgbClr val="00549E"/>
              </a:solidFill>
              <a:latin typeface="Rockwell" panose="02060603020205020403" pitchFamily="18" charset="0"/>
            </a:endParaRPr>
          </a:p>
          <a:p>
            <a:r>
              <a:rPr lang="en-US" sz="1600" dirty="0">
                <a:latin typeface="Rockwell" panose="02060603020205020403" pitchFamily="18" charset="0"/>
              </a:rPr>
              <a:t>Fund 11 peers at Western State Hospital and 4 at Eastern State Hospital, serving 15 percent of the current patient population</a:t>
            </a:r>
          </a:p>
        </p:txBody>
      </p:sp>
      <p:sp>
        <p:nvSpPr>
          <p:cNvPr id="4" name="Rectangle 3"/>
          <p:cNvSpPr/>
          <p:nvPr/>
        </p:nvSpPr>
        <p:spPr>
          <a:xfrm>
            <a:off x="6149149" y="3742710"/>
            <a:ext cx="2544619" cy="2339102"/>
          </a:xfrm>
          <a:prstGeom prst="rect">
            <a:avLst/>
          </a:prstGeom>
        </p:spPr>
        <p:txBody>
          <a:bodyPr wrap="square">
            <a:spAutoFit/>
          </a:bodyPr>
          <a:lstStyle/>
          <a:p>
            <a:pPr marL="285750" indent="-285750">
              <a:buFont typeface="Arial" panose="020B0604020202020204" pitchFamily="34" charset="0"/>
              <a:buChar char="•"/>
            </a:pPr>
            <a:endParaRPr lang="en-US" sz="1600" dirty="0">
              <a:latin typeface="Rockwell" panose="02060603020205020403" pitchFamily="18" charset="0"/>
              <a:ea typeface="Times New Roman" panose="02020603050405020304" pitchFamily="18" charset="0"/>
              <a:cs typeface="Times New Roman" panose="02020603050405020304" pitchFamily="18" charset="0"/>
            </a:endParaRPr>
          </a:p>
          <a:p>
            <a:r>
              <a:rPr lang="en-US" b="1" dirty="0">
                <a:solidFill>
                  <a:srgbClr val="00549E"/>
                </a:solidFill>
                <a:latin typeface="Rockwell" panose="02060603020205020403" pitchFamily="18" charset="0"/>
              </a:rPr>
              <a:t>Monitoring</a:t>
            </a:r>
          </a:p>
          <a:p>
            <a:endParaRPr lang="en-US" sz="1600" b="1" dirty="0">
              <a:solidFill>
                <a:srgbClr val="00549E"/>
              </a:solidFill>
              <a:latin typeface="Rockwell" panose="02060603020205020403" pitchFamily="18" charset="0"/>
            </a:endParaRPr>
          </a:p>
          <a:p>
            <a:r>
              <a:rPr lang="en-US" sz="1600" dirty="0">
                <a:latin typeface="Rockwell" panose="02060603020205020403" pitchFamily="18" charset="0"/>
              </a:rPr>
              <a:t>Metrics related to discharges, community placements and long term placement/ readmission data should be evaluated over time</a:t>
            </a:r>
          </a:p>
        </p:txBody>
      </p:sp>
      <p:sp>
        <p:nvSpPr>
          <p:cNvPr id="18" name="Right Arrow 17"/>
          <p:cNvSpPr/>
          <p:nvPr/>
        </p:nvSpPr>
        <p:spPr>
          <a:xfrm>
            <a:off x="2780680" y="4032593"/>
            <a:ext cx="534432" cy="398801"/>
          </a:xfrm>
          <a:prstGeom prst="rightArrow">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5634194" y="3989662"/>
            <a:ext cx="534432" cy="398801"/>
          </a:xfrm>
          <a:prstGeom prst="rightArrow">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15636" y="1982521"/>
            <a:ext cx="8171350" cy="1446550"/>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Align state hospital treatment protocols with the significant body of research supporting consistent and specific integration of substance use disorder and mental health treatment</a:t>
            </a:r>
          </a:p>
          <a:p>
            <a:endParaRPr lang="en-US" sz="800" dirty="0">
              <a:solidFill>
                <a:srgbClr val="000000"/>
              </a:solidFill>
              <a:latin typeface="Rockwell" panose="02060603020205020403"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solidFill>
                  <a:srgbClr val="000000"/>
                </a:solidFill>
                <a:latin typeface="Rockwell" panose="02060603020205020403" pitchFamily="18" charset="0"/>
                <a:ea typeface="Calibri" panose="020F0502020204030204" pitchFamily="34" charset="0"/>
                <a:cs typeface="Times New Roman" panose="02020603050405020304" pitchFamily="18" charset="0"/>
              </a:rPr>
              <a:t>Integration aims to treat substance use disorder in the context of the patient’s mental health and other behavioral disorders, using treatment modalities</a:t>
            </a:r>
            <a:endParaRPr lang="en-US" sz="1100" dirty="0">
              <a:effectLst/>
              <a:latin typeface="Rockwell" panose="02060603020205020403" pitchFamily="18" charset="0"/>
              <a:ea typeface="Calibri" panose="020F0502020204030204" pitchFamily="34" charset="0"/>
            </a:endParaRPr>
          </a:p>
        </p:txBody>
      </p:sp>
      <p:sp>
        <p:nvSpPr>
          <p:cNvPr id="26" name="TextBox 25"/>
          <p:cNvSpPr txBox="1"/>
          <p:nvPr/>
        </p:nvSpPr>
        <p:spPr>
          <a:xfrm>
            <a:off x="343999" y="3473172"/>
            <a:ext cx="2436681" cy="369332"/>
          </a:xfrm>
          <a:prstGeom prst="rect">
            <a:avLst/>
          </a:prstGeom>
          <a:noFill/>
        </p:spPr>
        <p:txBody>
          <a:bodyPr wrap="square" rtlCol="0">
            <a:spAutoFit/>
          </a:bodyPr>
          <a:lstStyle/>
          <a:p>
            <a:r>
              <a:rPr lang="en-US" b="1" dirty="0">
                <a:solidFill>
                  <a:srgbClr val="FDBB30"/>
                </a:solidFill>
                <a:latin typeface="Rockwell" panose="02060603020205020403" pitchFamily="18" charset="0"/>
              </a:rPr>
              <a:t>Peer Support</a:t>
            </a:r>
          </a:p>
        </p:txBody>
      </p:sp>
      <p:sp>
        <p:nvSpPr>
          <p:cNvPr id="27" name="TextBox 26"/>
          <p:cNvSpPr txBox="1"/>
          <p:nvPr/>
        </p:nvSpPr>
        <p:spPr>
          <a:xfrm>
            <a:off x="380944" y="1591465"/>
            <a:ext cx="2436681" cy="369332"/>
          </a:xfrm>
          <a:prstGeom prst="rect">
            <a:avLst/>
          </a:prstGeom>
          <a:noFill/>
        </p:spPr>
        <p:txBody>
          <a:bodyPr wrap="square" rtlCol="0">
            <a:spAutoFit/>
          </a:bodyPr>
          <a:lstStyle/>
          <a:p>
            <a:r>
              <a:rPr lang="en-US" b="1" dirty="0">
                <a:solidFill>
                  <a:srgbClr val="FDBB30"/>
                </a:solidFill>
                <a:latin typeface="Rockwell" panose="02060603020205020403" pitchFamily="18" charset="0"/>
              </a:rPr>
              <a:t>Integration</a:t>
            </a:r>
          </a:p>
        </p:txBody>
      </p:sp>
      <p:sp>
        <p:nvSpPr>
          <p:cNvPr id="3" name="Slide Number Placeholder 2"/>
          <p:cNvSpPr>
            <a:spLocks noGrp="1"/>
          </p:cNvSpPr>
          <p:nvPr>
            <p:ph type="sldNum" sz="quarter" idx="12"/>
          </p:nvPr>
        </p:nvSpPr>
        <p:spPr/>
        <p:txBody>
          <a:bodyPr/>
          <a:lstStyle/>
          <a:p>
            <a:fld id="{F7C12BC4-994B-473A-871F-46235A85AC2B}" type="slidenum">
              <a:rPr lang="en-US" smtClean="0"/>
              <a:pPr/>
              <a:t>33</a:t>
            </a:fld>
            <a:endParaRPr lang="en-US" dirty="0"/>
          </a:p>
        </p:txBody>
      </p:sp>
    </p:spTree>
    <p:extLst>
      <p:ext uri="{BB962C8B-B14F-4D97-AF65-F5344CB8AC3E}">
        <p14:creationId xmlns:p14="http://schemas.microsoft.com/office/powerpoint/2010/main" val="2349892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49145"/>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0" name="TextBox 9"/>
          <p:cNvSpPr txBox="1"/>
          <p:nvPr/>
        </p:nvSpPr>
        <p:spPr>
          <a:xfrm>
            <a:off x="599996" y="1929789"/>
            <a:ext cx="7741962" cy="3648691"/>
          </a:xfrm>
          <a:prstGeom prst="rect">
            <a:avLst/>
          </a:prstGeom>
          <a:solidFill>
            <a:srgbClr val="00549E"/>
          </a:solidFill>
        </p:spPr>
        <p:txBody>
          <a:bodyPr wrap="square" rtlCol="0">
            <a:spAutoFit/>
          </a:bodyPr>
          <a:lstStyle/>
          <a:p>
            <a:pPr algn="ctr">
              <a:lnSpc>
                <a:spcPct val="107000"/>
              </a:lnSpc>
            </a:pPr>
            <a:r>
              <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Align community mental health placements with identified civil placement discharge needs by:</a:t>
            </a:r>
          </a:p>
          <a:p>
            <a:pPr algn="ctr">
              <a:lnSpc>
                <a:spcPct val="107000"/>
              </a:lnSpc>
            </a:pPr>
            <a:endPar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marL="457200" indent="-457200" algn="ctr">
              <a:lnSpc>
                <a:spcPct val="107000"/>
              </a:lnSpc>
              <a:buAutoNum type="arabicParenR"/>
            </a:pPr>
            <a:r>
              <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Establishing a transitional, statewide supportive housing benefit administrator</a:t>
            </a:r>
          </a:p>
          <a:p>
            <a:pPr algn="ctr">
              <a:lnSpc>
                <a:spcPct val="107000"/>
              </a:lnSpc>
            </a:pPr>
            <a:endPar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lgn="ctr">
              <a:lnSpc>
                <a:spcPct val="107000"/>
              </a:lnSpc>
            </a:pPr>
            <a:r>
              <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2) Creating a temporary Office of Behavioral Health Housing Initiatives, charged with facilitating the collaboration of capacity building investment pools</a:t>
            </a:r>
          </a:p>
          <a:p>
            <a:pPr algn="ctr">
              <a:lnSpc>
                <a:spcPct val="107000"/>
              </a:lnSpc>
            </a:pPr>
            <a:endPar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lgn="ctr">
              <a:lnSpc>
                <a:spcPct val="107000"/>
              </a:lnSpc>
            </a:pPr>
            <a:r>
              <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3) Establishing expanded responsibility for selected state hospital transitions and management practices to ALTSA and DDA. </a:t>
            </a:r>
          </a:p>
        </p:txBody>
      </p:sp>
      <p:sp>
        <p:nvSpPr>
          <p:cNvPr id="11" name="Rectangle 10"/>
          <p:cNvSpPr/>
          <p:nvPr/>
        </p:nvSpPr>
        <p:spPr>
          <a:xfrm>
            <a:off x="2810907" y="1259133"/>
            <a:ext cx="3320140" cy="487506"/>
          </a:xfrm>
          <a:prstGeom prst="rect">
            <a:avLst/>
          </a:prstGeom>
        </p:spPr>
        <p:txBody>
          <a:bodyPr wrap="none">
            <a:spAutoFit/>
          </a:bodyPr>
          <a:lstStyle/>
          <a:p>
            <a:pPr algn="ctr">
              <a:lnSpc>
                <a:spcPct val="107000"/>
              </a:lnSpc>
            </a:pPr>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Recommendation #6</a:t>
            </a:r>
          </a:p>
        </p:txBody>
      </p:sp>
      <p:sp>
        <p:nvSpPr>
          <p:cNvPr id="3" name="Slide Number Placeholder 2"/>
          <p:cNvSpPr>
            <a:spLocks noGrp="1"/>
          </p:cNvSpPr>
          <p:nvPr>
            <p:ph type="sldNum" sz="quarter" idx="12"/>
          </p:nvPr>
        </p:nvSpPr>
        <p:spPr/>
        <p:txBody>
          <a:bodyPr/>
          <a:lstStyle/>
          <a:p>
            <a:fld id="{F7C12BC4-994B-473A-871F-46235A85AC2B}" type="slidenum">
              <a:rPr lang="en-US" smtClean="0"/>
              <a:pPr/>
              <a:t>34</a:t>
            </a:fld>
            <a:endParaRPr lang="en-US" dirty="0"/>
          </a:p>
        </p:txBody>
      </p:sp>
    </p:spTree>
    <p:extLst>
      <p:ext uri="{BB962C8B-B14F-4D97-AF65-F5344CB8AC3E}">
        <p14:creationId xmlns:p14="http://schemas.microsoft.com/office/powerpoint/2010/main" val="4108627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48918"/>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35</a:t>
            </a:fld>
            <a:endParaRPr lang="en-US" dirty="0"/>
          </a:p>
        </p:txBody>
      </p:sp>
      <p:sp>
        <p:nvSpPr>
          <p:cNvPr id="9" name="Rectangle 8"/>
          <p:cNvSpPr/>
          <p:nvPr/>
        </p:nvSpPr>
        <p:spPr>
          <a:xfrm>
            <a:off x="578138" y="1035073"/>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046296"/>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#6</a:t>
            </a:r>
          </a:p>
        </p:txBody>
      </p:sp>
      <p:pic>
        <p:nvPicPr>
          <p:cNvPr id="1026" name="Picture 2" descr="Image result for thumbs up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7159" y="2737252"/>
            <a:ext cx="618920" cy="6189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138" y="4816030"/>
            <a:ext cx="633824" cy="6338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75044" y="2934057"/>
            <a:ext cx="1175322" cy="368562"/>
          </a:xfrm>
          <a:prstGeom prst="rect">
            <a:avLst/>
          </a:prstGeom>
        </p:spPr>
        <p:txBody>
          <a:bodyPr wrap="non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Benefits </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175044" y="4800479"/>
            <a:ext cx="2195700" cy="664926"/>
          </a:xfrm>
          <a:prstGeom prst="rect">
            <a:avLst/>
          </a:prstGeom>
        </p:spPr>
        <p:txBody>
          <a:bodyPr wrap="squar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Areas of Opportunity</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084916" y="1875937"/>
            <a:ext cx="5398019" cy="2339871"/>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Alleviates discharge bottlenecks by aligning community resources with housing needs</a:t>
            </a:r>
          </a:p>
          <a:p>
            <a:pPr lvl="0">
              <a:lnSpc>
                <a:spcPct val="115000"/>
              </a:lnSpc>
            </a:pPr>
            <a:endParaRPr lang="en-US" sz="5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Facilitates the success of supportive housing integration with managed care in 2020</a:t>
            </a:r>
          </a:p>
          <a:p>
            <a:pPr lvl="0">
              <a:lnSpc>
                <a:spcPct val="115000"/>
              </a:lnSpc>
            </a:pPr>
            <a:endParaRPr lang="en-US" sz="5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Assures capacity building investment funds complement each other to achieve statewide service and facility needs</a:t>
            </a:r>
          </a:p>
          <a:p>
            <a:pPr lvl="0">
              <a:lnSpc>
                <a:spcPct val="115000"/>
              </a:lnSpc>
            </a:pPr>
            <a:endParaRPr lang="en-US" sz="5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Strengthens responsibility for the treatment management of persons with developmental disabilities</a:t>
            </a:r>
          </a:p>
        </p:txBody>
      </p:sp>
      <p:sp>
        <p:nvSpPr>
          <p:cNvPr id="15" name="Rectangle 14"/>
          <p:cNvSpPr/>
          <p:nvPr/>
        </p:nvSpPr>
        <p:spPr>
          <a:xfrm>
            <a:off x="3103015" y="4272844"/>
            <a:ext cx="5260801" cy="1596591"/>
          </a:xfrm>
          <a:prstGeom prst="rect">
            <a:avLst/>
          </a:prstGeom>
        </p:spPr>
        <p:txBody>
          <a:bodyPr wrap="square">
            <a:spAutoFit/>
          </a:bodyPr>
          <a:lstStyle/>
          <a:p>
            <a:pPr marL="342900" lvl="0" indent="-342900">
              <a:lnSpc>
                <a:spcPct val="115000"/>
              </a:lnSpc>
              <a:buFont typeface="Symbol" panose="05050102010706020507" pitchFamily="18" charset="2"/>
              <a:buChar char=""/>
            </a:pPr>
            <a:endParaRPr lang="en-US" sz="1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Increase collaboration and redesign system to achieve patient centered care</a:t>
            </a:r>
          </a:p>
          <a:p>
            <a:pPr lvl="0">
              <a:lnSpc>
                <a:spcPct val="115000"/>
              </a:lnSpc>
            </a:pPr>
            <a:endParaRPr lang="en-US" sz="5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Establish a robust continuum of care and support for transitions</a:t>
            </a:r>
          </a:p>
          <a:p>
            <a:pPr lvl="0">
              <a:lnSpc>
                <a:spcPct val="115000"/>
              </a:lnSpc>
            </a:pPr>
            <a:endParaRPr lang="en-US" sz="700" dirty="0">
              <a:latin typeface="Rockwell" panose="02060603020205020403" pitchFamily="18" charset="0"/>
              <a:ea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2914169" y="1788460"/>
            <a:ext cx="11884" cy="4080975"/>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300154" y="4407708"/>
            <a:ext cx="8341646" cy="3759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669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518994"/>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36</a:t>
            </a:fld>
            <a:endParaRPr lang="en-US" dirty="0"/>
          </a:p>
        </p:txBody>
      </p:sp>
      <p:sp>
        <p:nvSpPr>
          <p:cNvPr id="9" name="Rectangle 8"/>
          <p:cNvSpPr/>
          <p:nvPr/>
        </p:nvSpPr>
        <p:spPr>
          <a:xfrm>
            <a:off x="565137" y="1299312"/>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305523"/>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#6</a:t>
            </a:r>
          </a:p>
        </p:txBody>
      </p:sp>
      <p:sp>
        <p:nvSpPr>
          <p:cNvPr id="4" name="Rectangle 3"/>
          <p:cNvSpPr/>
          <p:nvPr/>
        </p:nvSpPr>
        <p:spPr>
          <a:xfrm>
            <a:off x="1368234" y="2602413"/>
            <a:ext cx="1765365" cy="421654"/>
          </a:xfrm>
          <a:prstGeom prst="rect">
            <a:avLst/>
          </a:prstGeom>
        </p:spPr>
        <p:txBody>
          <a:bodyPr wrap="square">
            <a:spAutoFit/>
          </a:bodyPr>
          <a:lstStyle/>
          <a:p>
            <a:pPr>
              <a:lnSpc>
                <a:spcPct val="107000"/>
              </a:lnSpc>
            </a:pPr>
            <a:r>
              <a:rPr lang="en-US" sz="20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Time Frame </a:t>
            </a:r>
            <a:endParaRPr lang="en-US" sz="20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250551" y="4157399"/>
            <a:ext cx="2227440" cy="750975"/>
          </a:xfrm>
          <a:prstGeom prst="rect">
            <a:avLst/>
          </a:prstGeom>
        </p:spPr>
        <p:txBody>
          <a:bodyPr wrap="square">
            <a:spAutoFit/>
          </a:bodyPr>
          <a:lstStyle/>
          <a:p>
            <a:pPr>
              <a:lnSpc>
                <a:spcPct val="107000"/>
              </a:lnSpc>
            </a:pPr>
            <a:r>
              <a:rPr lang="en-US" sz="2000" b="1" dirty="0">
                <a:solidFill>
                  <a:srgbClr val="FDBB30"/>
                </a:solidFill>
                <a:latin typeface="Rockwell" panose="02060603020205020403" pitchFamily="18" charset="0"/>
                <a:ea typeface="Times New Roman" panose="02020603050405020304" pitchFamily="18" charset="0"/>
                <a:cs typeface="Times New Roman" panose="02020603050405020304" pitchFamily="18" charset="0"/>
              </a:rPr>
              <a:t>Key Considerations</a:t>
            </a:r>
          </a:p>
        </p:txBody>
      </p:sp>
      <p:sp>
        <p:nvSpPr>
          <p:cNvPr id="7" name="Rectangle 6"/>
          <p:cNvSpPr/>
          <p:nvPr/>
        </p:nvSpPr>
        <p:spPr>
          <a:xfrm>
            <a:off x="3690401" y="2200754"/>
            <a:ext cx="5453599" cy="1224951"/>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Implement benefit administrator 7/1/17</a:t>
            </a: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Create Office of Behavioral Health Housing Initiatives 1/1/17</a:t>
            </a: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18 months to expand ALTSA and DDA responsibility</a:t>
            </a:r>
            <a:r>
              <a:rPr lang="en-US" sz="1600" strike="sngStrike" dirty="0">
                <a:solidFill>
                  <a:srgbClr val="FF0000"/>
                </a:solidFill>
                <a:latin typeface="Rockwell" panose="02060603020205020403" pitchFamily="18" charset="0"/>
                <a:ea typeface="Times New Roman" panose="02020603050405020304" pitchFamily="18" charset="0"/>
                <a:cs typeface="Arial" panose="020B0604020202020204" pitchFamily="34" charset="0"/>
              </a:rPr>
              <a:t> </a:t>
            </a:r>
          </a:p>
        </p:txBody>
      </p:sp>
      <p:sp>
        <p:nvSpPr>
          <p:cNvPr id="15" name="Rectangle 14"/>
          <p:cNvSpPr/>
          <p:nvPr/>
        </p:nvSpPr>
        <p:spPr>
          <a:xfrm>
            <a:off x="3690401" y="3951737"/>
            <a:ext cx="5263085" cy="2051524"/>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Bridges gaps in development of supportive housing provider capacity and benefit development</a:t>
            </a: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Bridges gaps in disparate capacity-building investment funds</a:t>
            </a: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Responsibilities of two state entities (ALTSA and DDA) must be adjusted</a:t>
            </a:r>
          </a:p>
        </p:txBody>
      </p:sp>
      <p:cxnSp>
        <p:nvCxnSpPr>
          <p:cNvPr id="17" name="Straight Connector 16"/>
          <p:cNvCxnSpPr/>
          <p:nvPr/>
        </p:nvCxnSpPr>
        <p:spPr>
          <a:xfrm>
            <a:off x="3529387" y="2094547"/>
            <a:ext cx="7635" cy="3426358"/>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390735" y="3814900"/>
            <a:ext cx="812461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descr="Image result for clock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724617" y="2498575"/>
            <a:ext cx="584586" cy="5845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nking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140" y="4252176"/>
            <a:ext cx="561419" cy="56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88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258735" y="3642916"/>
            <a:ext cx="4256614" cy="2740884"/>
          </a:xfrm>
          <a:prstGeom prst="rect">
            <a:avLst/>
          </a:prstGeom>
          <a:noFill/>
          <a:ln w="9525">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258734" y="1623567"/>
            <a:ext cx="4256615" cy="2019348"/>
          </a:xfrm>
          <a:prstGeom prst="rect">
            <a:avLst/>
          </a:prstGeom>
          <a:noFill/>
          <a:ln w="9525">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42764" y="3642916"/>
            <a:ext cx="3915970" cy="2740884"/>
          </a:xfrm>
          <a:prstGeom prst="rect">
            <a:avLst/>
          </a:prstGeom>
          <a:noFill/>
          <a:ln w="9525">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42765" y="1623566"/>
            <a:ext cx="3915969" cy="2019349"/>
          </a:xfrm>
          <a:prstGeom prst="rect">
            <a:avLst/>
          </a:prstGeom>
          <a:noFill/>
          <a:ln w="9525">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65137" y="1031894"/>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7627" y="303535"/>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11" name="Rectangle 10"/>
          <p:cNvSpPr/>
          <p:nvPr/>
        </p:nvSpPr>
        <p:spPr>
          <a:xfrm>
            <a:off x="643615" y="1038105"/>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#6</a:t>
            </a:r>
          </a:p>
        </p:txBody>
      </p:sp>
      <p:sp>
        <p:nvSpPr>
          <p:cNvPr id="17" name="Rectangle 16"/>
          <p:cNvSpPr/>
          <p:nvPr/>
        </p:nvSpPr>
        <p:spPr>
          <a:xfrm>
            <a:off x="4453467" y="1706874"/>
            <a:ext cx="3960860" cy="1446422"/>
          </a:xfrm>
          <a:prstGeom prst="rect">
            <a:avLst/>
          </a:prstGeom>
        </p:spPr>
        <p:txBody>
          <a:bodyPr wrap="square">
            <a:spAutoFit/>
          </a:bodyPr>
          <a:lstStyle/>
          <a:p>
            <a:pPr>
              <a:lnSpc>
                <a:spcPct val="107000"/>
              </a:lnSpc>
              <a:spcAft>
                <a:spcPts val="800"/>
              </a:spcAft>
            </a:pPr>
            <a:r>
              <a:rPr lang="en-US" sz="1400" i="1"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rPr>
              <a:t>2. Create a Temporary Office of Behavioral Health Housing Initiatives</a:t>
            </a:r>
            <a:endParaRPr lang="en-US" sz="1600" i="1"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200" dirty="0">
                <a:latin typeface="Rockwell" panose="02060603020205020403" pitchFamily="18" charset="0"/>
                <a:ea typeface="Times New Roman" panose="02020603050405020304" pitchFamily="18" charset="0"/>
                <a:cs typeface="Times New Roman" panose="02020603050405020304" pitchFamily="18" charset="0"/>
              </a:rPr>
              <a:t>Aim would be to provide a point of reference and set of benchmarks that permit these separate initiatives to be greater than the sum of their parts through a coordinated development effort</a:t>
            </a:r>
          </a:p>
        </p:txBody>
      </p:sp>
      <p:sp>
        <p:nvSpPr>
          <p:cNvPr id="18" name="Rectangle 17"/>
          <p:cNvSpPr/>
          <p:nvPr/>
        </p:nvSpPr>
        <p:spPr>
          <a:xfrm>
            <a:off x="375317" y="1748388"/>
            <a:ext cx="3636704" cy="1845377"/>
          </a:xfrm>
          <a:prstGeom prst="rect">
            <a:avLst/>
          </a:prstGeom>
        </p:spPr>
        <p:txBody>
          <a:bodyPr wrap="square">
            <a:spAutoFit/>
          </a:bodyPr>
          <a:lstStyle/>
          <a:p>
            <a:pPr>
              <a:lnSpc>
                <a:spcPct val="107000"/>
              </a:lnSpc>
              <a:spcAft>
                <a:spcPts val="800"/>
              </a:spcAft>
            </a:pPr>
            <a:r>
              <a:rPr lang="en-US" sz="1400" i="1"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rPr>
              <a:t>1. Create a transitional, Statewide Supportive Housing Benefit Administration</a:t>
            </a:r>
          </a:p>
          <a:p>
            <a:pPr marL="285750" indent="-285750">
              <a:lnSpc>
                <a:spcPct val="107000"/>
              </a:lnSpc>
              <a:spcAft>
                <a:spcPts val="800"/>
              </a:spcAft>
              <a:buFont typeface="Arial" panose="020B0604020202020204" pitchFamily="34" charset="0"/>
              <a:buChar char="•"/>
            </a:pPr>
            <a:r>
              <a:rPr lang="en-US" sz="1200" dirty="0">
                <a:latin typeface="Rockwell" panose="02060603020205020403" pitchFamily="18" charset="0"/>
                <a:ea typeface="Times New Roman" panose="02020603050405020304" pitchFamily="18" charset="0"/>
                <a:cs typeface="Times New Roman" panose="02020603050405020304" pitchFamily="18" charset="0"/>
              </a:rPr>
              <a:t>Temporary assignment of this benefit to a third party administrator will eventually assure the success of MCO-led supportive housing in 2020</a:t>
            </a:r>
            <a:endParaRPr lang="en-US" sz="1200" i="1" dirty="0">
              <a:latin typeface="Rockwell" panose="02060603020205020403"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6" name="Slide Number Placeholder 5"/>
          <p:cNvSpPr>
            <a:spLocks noGrp="1"/>
          </p:cNvSpPr>
          <p:nvPr>
            <p:ph type="sldNum" sz="quarter" idx="12"/>
          </p:nvPr>
        </p:nvSpPr>
        <p:spPr/>
        <p:txBody>
          <a:bodyPr/>
          <a:lstStyle/>
          <a:p>
            <a:fld id="{F7C12BC4-994B-473A-871F-46235A85AC2B}" type="slidenum">
              <a:rPr lang="en-US" smtClean="0"/>
              <a:pPr/>
              <a:t>37</a:t>
            </a:fld>
            <a:endParaRPr lang="en-US" dirty="0"/>
          </a:p>
        </p:txBody>
      </p:sp>
      <p:sp>
        <p:nvSpPr>
          <p:cNvPr id="19" name="Rectangle 18"/>
          <p:cNvSpPr/>
          <p:nvPr/>
        </p:nvSpPr>
        <p:spPr>
          <a:xfrm>
            <a:off x="331157" y="3803283"/>
            <a:ext cx="3529643" cy="3030060"/>
          </a:xfrm>
          <a:prstGeom prst="rect">
            <a:avLst/>
          </a:prstGeom>
        </p:spPr>
        <p:txBody>
          <a:bodyPr wrap="square">
            <a:spAutoFit/>
          </a:bodyPr>
          <a:lstStyle/>
          <a:p>
            <a:pPr marR="0" lvl="0">
              <a:lnSpc>
                <a:spcPct val="115000"/>
              </a:lnSpc>
              <a:spcBef>
                <a:spcPts val="0"/>
              </a:spcBef>
              <a:spcAft>
                <a:spcPts val="0"/>
              </a:spcAft>
            </a:pPr>
            <a:r>
              <a:rPr lang="en-US" sz="1400" i="1" dirty="0">
                <a:solidFill>
                  <a:srgbClr val="00549E"/>
                </a:solidFill>
                <a:latin typeface="Rockwell" panose="02060603020205020403" pitchFamily="18" charset="0"/>
                <a:ea typeface="Times New Roman" panose="02020603050405020304" pitchFamily="18" charset="0"/>
                <a:cs typeface="Arial" panose="020B0604020202020204" pitchFamily="34" charset="0"/>
              </a:rPr>
              <a:t>3. ALTSA should assume expanded responsibility, but not financial risk, for helping their clients transition from the state hospitals</a:t>
            </a:r>
          </a:p>
          <a:p>
            <a:pPr marR="0" lvl="0">
              <a:lnSpc>
                <a:spcPct val="115000"/>
              </a:lnSpc>
              <a:spcBef>
                <a:spcPts val="0"/>
              </a:spcBef>
              <a:spcAft>
                <a:spcPts val="0"/>
              </a:spcAft>
            </a:pPr>
            <a:endParaRPr lang="en-US" sz="800" i="1" dirty="0">
              <a:solidFill>
                <a:srgbClr val="00549E"/>
              </a:solidFill>
              <a:latin typeface="Rockwell" panose="02060603020205020403" pitchFamily="18" charset="0"/>
              <a:ea typeface="Times New Roman" panose="02020603050405020304" pitchFamily="18" charset="0"/>
              <a:cs typeface="Arial" panose="020B0604020202020204" pitchFamily="34" charset="0"/>
            </a:endParaRPr>
          </a:p>
          <a:p>
            <a:pPr marL="285750" indent="-285750">
              <a:lnSpc>
                <a:spcPct val="115000"/>
              </a:lnSpc>
              <a:buFont typeface="Arial" panose="020B0604020202020204" pitchFamily="34" charset="0"/>
              <a:buChar char="•"/>
            </a:pPr>
            <a:r>
              <a:rPr lang="en-US" sz="1200" dirty="0">
                <a:latin typeface="Rockwell" panose="02060603020205020403" pitchFamily="18" charset="0"/>
                <a:cs typeface="Arial" panose="020B0604020202020204" pitchFamily="34" charset="0"/>
              </a:rPr>
              <a:t>Directly addresses the discharge delays of multi-agency clients to improve the flow of patients through the hospitals</a:t>
            </a:r>
          </a:p>
          <a:p>
            <a:pPr marL="285750" indent="-285750">
              <a:lnSpc>
                <a:spcPct val="115000"/>
              </a:lnSpc>
              <a:buFont typeface="Arial" panose="020B0604020202020204" pitchFamily="34" charset="0"/>
              <a:buChar char="•"/>
            </a:pPr>
            <a:r>
              <a:rPr lang="en-US" sz="1200" dirty="0">
                <a:latin typeface="Rockwell" panose="02060603020205020403" pitchFamily="18" charset="0"/>
                <a:cs typeface="Arial" panose="020B0604020202020204" pitchFamily="34" charset="0"/>
              </a:rPr>
              <a:t>Increased coordination/funding needed for individuals not meeting the nursing facility level of care.</a:t>
            </a:r>
          </a:p>
          <a:p>
            <a:pPr marR="0" lvl="0">
              <a:lnSpc>
                <a:spcPct val="115000"/>
              </a:lnSpc>
              <a:spcBef>
                <a:spcPts val="0"/>
              </a:spcBef>
              <a:spcAft>
                <a:spcPts val="0"/>
              </a:spcAft>
            </a:pPr>
            <a:endParaRPr lang="en-US" sz="1400" i="1"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4988566" y="3753372"/>
            <a:ext cx="3608275" cy="2139047"/>
          </a:xfrm>
          <a:prstGeom prst="rect">
            <a:avLst/>
          </a:prstGeom>
        </p:spPr>
        <p:txBody>
          <a:bodyPr wrap="square">
            <a:spAutoFit/>
          </a:bodyPr>
          <a:lstStyle/>
          <a:p>
            <a:r>
              <a:rPr lang="en-US" sz="1400" i="1" dirty="0">
                <a:solidFill>
                  <a:srgbClr val="00549E"/>
                </a:solidFill>
                <a:latin typeface="Rockwell" panose="02060603020205020403" pitchFamily="18" charset="0"/>
                <a:ea typeface="Times New Roman" panose="02020603050405020304" pitchFamily="18" charset="0"/>
                <a:cs typeface="Arial" panose="020B0604020202020204" pitchFamily="34" charset="0"/>
              </a:rPr>
              <a:t>4. DDA should expand responsibility for individuals with intellectual and developmental disabilities (ID/DD) who are in the state hospitals. </a:t>
            </a:r>
          </a:p>
          <a:p>
            <a:endParaRPr lang="en-US" sz="800" i="1" dirty="0">
              <a:solidFill>
                <a:srgbClr val="00549E"/>
              </a:solidFill>
              <a:latin typeface="Rockwell" panose="02060603020205020403" pitchFamily="18" charset="0"/>
              <a:ea typeface="Times New Roman" panose="02020603050405020304" pitchFamily="18" charset="0"/>
              <a:cs typeface="Arial" panose="020B0604020202020204" pitchFamily="34" charset="0"/>
            </a:endParaRPr>
          </a:p>
          <a:p>
            <a:pPr marL="285750" indent="-285750">
              <a:lnSpc>
                <a:spcPct val="115000"/>
              </a:lnSpc>
              <a:buFont typeface="Arial" panose="020B0604020202020204" pitchFamily="34" charset="0"/>
              <a:buChar char="•"/>
            </a:pPr>
            <a:r>
              <a:rPr lang="en-US" sz="1200" dirty="0">
                <a:latin typeface="Rockwell" panose="02060603020205020403" pitchFamily="18" charset="0"/>
                <a:cs typeface="Arial" panose="020B0604020202020204" pitchFamily="34" charset="0"/>
              </a:rPr>
              <a:t>Directly addresses the discharge delays to improve the flow of patients through the hospitals</a:t>
            </a:r>
          </a:p>
          <a:p>
            <a:pPr marL="285750" indent="-285750">
              <a:lnSpc>
                <a:spcPct val="115000"/>
              </a:lnSpc>
              <a:buFont typeface="Arial" panose="020B0604020202020204" pitchFamily="34" charset="0"/>
              <a:buChar char="•"/>
            </a:pPr>
            <a:r>
              <a:rPr lang="en-US" sz="1200" dirty="0">
                <a:latin typeface="Rockwell" panose="02060603020205020403" pitchFamily="18" charset="0"/>
                <a:cs typeface="Arial" panose="020B0604020202020204" pitchFamily="34" charset="0"/>
              </a:rPr>
              <a:t>Funding to follow individuals into community placements</a:t>
            </a:r>
          </a:p>
        </p:txBody>
      </p:sp>
      <p:sp>
        <p:nvSpPr>
          <p:cNvPr id="33" name="Diamond 32"/>
          <p:cNvSpPr/>
          <p:nvPr/>
        </p:nvSpPr>
        <p:spPr>
          <a:xfrm>
            <a:off x="3141309" y="2720733"/>
            <a:ext cx="2226140" cy="1844365"/>
          </a:xfrm>
          <a:prstGeom prst="diamond">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12581" y="3051557"/>
            <a:ext cx="1692303" cy="1292662"/>
          </a:xfrm>
          <a:prstGeom prst="rect">
            <a:avLst/>
          </a:prstGeom>
        </p:spPr>
        <p:txBody>
          <a:bodyPr wrap="square">
            <a:spAutoFit/>
          </a:bodyPr>
          <a:lstStyle/>
          <a:p>
            <a:pPr algn="ctr"/>
            <a:r>
              <a:rPr lang="en-US" sz="1300" dirty="0">
                <a:solidFill>
                  <a:schemeClr val="bg1"/>
                </a:solidFill>
                <a:latin typeface="Rockwell" panose="02060603020205020403" pitchFamily="18" charset="0"/>
              </a:rPr>
              <a:t>Alignment of community mental health placements with identified civil placement discharge </a:t>
            </a:r>
          </a:p>
        </p:txBody>
      </p:sp>
    </p:spTree>
    <p:extLst>
      <p:ext uri="{BB962C8B-B14F-4D97-AF65-F5344CB8AC3E}">
        <p14:creationId xmlns:p14="http://schemas.microsoft.com/office/powerpoint/2010/main" val="573701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413130"/>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a:t>www.pcghealth.com | Washington Behavioral Health System Assessment Final Recommendations </a:t>
            </a:r>
            <a:endParaRPr lang="en-US" dirty="0"/>
          </a:p>
        </p:txBody>
      </p:sp>
      <p:sp>
        <p:nvSpPr>
          <p:cNvPr id="10" name="TextBox 9"/>
          <p:cNvSpPr txBox="1"/>
          <p:nvPr/>
        </p:nvSpPr>
        <p:spPr>
          <a:xfrm>
            <a:off x="773387" y="2646866"/>
            <a:ext cx="7741962" cy="1409617"/>
          </a:xfrm>
          <a:prstGeom prst="rect">
            <a:avLst/>
          </a:prstGeom>
          <a:solidFill>
            <a:srgbClr val="00549E"/>
          </a:solidFill>
        </p:spPr>
        <p:txBody>
          <a:bodyPr wrap="square" rtlCol="0">
            <a:spAutoFit/>
          </a:bodyPr>
          <a:lstStyle/>
          <a:p>
            <a:pPr algn="ctr">
              <a:lnSpc>
                <a:spcPct val="107000"/>
              </a:lnSpc>
            </a:pPr>
            <a:r>
              <a:rPr lang="en-US" sz="20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Develop new, regional care coordination models to follow rising risk and high risk patients throughout the care continuum, including those with significant mental health and substance use disorder needs.</a:t>
            </a:r>
          </a:p>
        </p:txBody>
      </p:sp>
      <p:sp>
        <p:nvSpPr>
          <p:cNvPr id="11" name="Rectangle 10"/>
          <p:cNvSpPr/>
          <p:nvPr/>
        </p:nvSpPr>
        <p:spPr>
          <a:xfrm>
            <a:off x="2810906" y="2022287"/>
            <a:ext cx="3320141" cy="460639"/>
          </a:xfrm>
          <a:prstGeom prst="rect">
            <a:avLst/>
          </a:prstGeom>
        </p:spPr>
        <p:txBody>
          <a:bodyPr wrap="none">
            <a:spAutoFit/>
          </a:bodyPr>
          <a:lstStyle/>
          <a:p>
            <a:pPr algn="ctr">
              <a:lnSpc>
                <a:spcPct val="107000"/>
              </a:lnSpc>
            </a:pPr>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Recommendation #7</a:t>
            </a:r>
          </a:p>
        </p:txBody>
      </p:sp>
      <p:sp>
        <p:nvSpPr>
          <p:cNvPr id="3" name="Slide Number Placeholder 2"/>
          <p:cNvSpPr>
            <a:spLocks noGrp="1"/>
          </p:cNvSpPr>
          <p:nvPr>
            <p:ph type="sldNum" sz="quarter" idx="12"/>
          </p:nvPr>
        </p:nvSpPr>
        <p:spPr/>
        <p:txBody>
          <a:bodyPr/>
          <a:lstStyle/>
          <a:p>
            <a:fld id="{F7C12BC4-994B-473A-871F-46235A85AC2B}" type="slidenum">
              <a:rPr lang="en-US" smtClean="0"/>
              <a:pPr/>
              <a:t>38</a:t>
            </a:fld>
            <a:endParaRPr lang="en-US" dirty="0"/>
          </a:p>
        </p:txBody>
      </p:sp>
    </p:spTree>
    <p:extLst>
      <p:ext uri="{BB962C8B-B14F-4D97-AF65-F5344CB8AC3E}">
        <p14:creationId xmlns:p14="http://schemas.microsoft.com/office/powerpoint/2010/main" val="1033151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19922"/>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39</a:t>
            </a:fld>
            <a:endParaRPr lang="en-US" dirty="0"/>
          </a:p>
        </p:txBody>
      </p:sp>
      <p:sp>
        <p:nvSpPr>
          <p:cNvPr id="9" name="Rectangle 8"/>
          <p:cNvSpPr/>
          <p:nvPr/>
        </p:nvSpPr>
        <p:spPr>
          <a:xfrm>
            <a:off x="578138" y="1078203"/>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089426"/>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#7</a:t>
            </a:r>
          </a:p>
        </p:txBody>
      </p:sp>
      <p:pic>
        <p:nvPicPr>
          <p:cNvPr id="1026" name="Picture 2" descr="Image result for thumbs up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389" y="2540781"/>
            <a:ext cx="622471" cy="6224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138" y="5141522"/>
            <a:ext cx="683698" cy="6836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7832" y="2743152"/>
            <a:ext cx="1175322" cy="368562"/>
          </a:xfrm>
          <a:prstGeom prst="rect">
            <a:avLst/>
          </a:prstGeom>
        </p:spPr>
        <p:txBody>
          <a:bodyPr wrap="non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Benefits </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280604" y="5160294"/>
            <a:ext cx="2195700" cy="664926"/>
          </a:xfrm>
          <a:prstGeom prst="rect">
            <a:avLst/>
          </a:prstGeom>
        </p:spPr>
        <p:txBody>
          <a:bodyPr wrap="squar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Areas of Opportunity</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102504" y="1898667"/>
            <a:ext cx="5412846" cy="2664576"/>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Supports and monitors higher risk patients to promote compliance with the treatment plan and prevent escalation</a:t>
            </a:r>
          </a:p>
          <a:p>
            <a:pPr lvl="0">
              <a:lnSpc>
                <a:spcPct val="115000"/>
              </a:lnSpc>
            </a:pPr>
            <a:endParaRPr lang="en-US" sz="5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Reduces length of stay in inpatient settings for higher risk populations</a:t>
            </a:r>
          </a:p>
          <a:p>
            <a:pPr lvl="0">
              <a:lnSpc>
                <a:spcPct val="115000"/>
              </a:lnSpc>
            </a:pPr>
            <a:endParaRPr lang="en-US" sz="5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spcAft>
                <a:spcPts val="600"/>
              </a:spcAft>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Facilitates better coordination among agencies when multiple entities are engaged in providing care and supports to address a range of patient needs</a:t>
            </a: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Arial" panose="020B0604020202020204" pitchFamily="34" charset="0"/>
              </a:rPr>
              <a:t>Provides additional support for meeting the state’s 2020 mandate for full integration</a:t>
            </a:r>
            <a:endParaRPr lang="en-US" sz="500" dirty="0">
              <a:latin typeface="Rockwell" panose="02060603020205020403" pitchFamily="18" charset="0"/>
              <a:ea typeface="Times New Roman" panose="02020603050405020304" pitchFamily="18" charset="0"/>
              <a:cs typeface="Arial" panose="020B0604020202020204" pitchFamily="34" charset="0"/>
            </a:endParaRPr>
          </a:p>
          <a:p>
            <a:pPr lvl="0">
              <a:lnSpc>
                <a:spcPct val="115000"/>
              </a:lnSpc>
            </a:pPr>
            <a:endParaRPr lang="en-US" sz="500" dirty="0">
              <a:latin typeface="Rockwell" panose="02060603020205020403" pitchFamily="18" charset="0"/>
              <a:ea typeface="Times New Roman" panose="02020603050405020304" pitchFamily="18" charset="0"/>
              <a:cs typeface="Arial" panose="020B0604020202020204" pitchFamily="34" charset="0"/>
            </a:endParaRPr>
          </a:p>
        </p:txBody>
      </p:sp>
      <p:sp>
        <p:nvSpPr>
          <p:cNvPr id="15" name="Rectangle 14"/>
          <p:cNvSpPr/>
          <p:nvPr/>
        </p:nvSpPr>
        <p:spPr>
          <a:xfrm>
            <a:off x="3102504" y="4517574"/>
            <a:ext cx="5260801" cy="1561197"/>
          </a:xfrm>
          <a:prstGeom prst="rect">
            <a:avLst/>
          </a:prstGeom>
        </p:spPr>
        <p:txBody>
          <a:bodyPr wrap="square">
            <a:spAutoFit/>
          </a:bodyPr>
          <a:lstStyle/>
          <a:p>
            <a:pPr marL="342900" lvl="0" indent="-342900">
              <a:lnSpc>
                <a:spcPct val="115000"/>
              </a:lnSpc>
              <a:buFont typeface="Symbol" panose="05050102010706020507" pitchFamily="18" charset="2"/>
              <a:buChar char=""/>
            </a:pPr>
            <a:endParaRPr lang="en-US" sz="1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Establish a robust continuum of care and support for transitions</a:t>
            </a:r>
          </a:p>
          <a:p>
            <a:pPr lvl="0">
              <a:lnSpc>
                <a:spcPct val="115000"/>
              </a:lnSpc>
            </a:pPr>
            <a:endParaRPr lang="en-US" sz="3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Increase collaboration and redesign system to achieve patient centered care</a:t>
            </a:r>
          </a:p>
          <a:p>
            <a:pPr lvl="0">
              <a:lnSpc>
                <a:spcPct val="115000"/>
              </a:lnSpc>
            </a:pPr>
            <a:endParaRPr lang="en-US" sz="800" dirty="0">
              <a:latin typeface="Rockwell" panose="02060603020205020403" pitchFamily="18" charset="0"/>
              <a:ea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3019228" y="1803174"/>
            <a:ext cx="2768" cy="443981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300154" y="4658829"/>
            <a:ext cx="8114173" cy="2678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66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36" y="351210"/>
            <a:ext cx="7886700" cy="905069"/>
          </a:xfrm>
        </p:spPr>
        <p:txBody>
          <a:bodyPr/>
          <a:lstStyle/>
          <a:p>
            <a:r>
              <a:rPr lang="en-US" dirty="0"/>
              <a:t>PCG Behavioral Health Experience </a:t>
            </a:r>
          </a:p>
        </p:txBody>
      </p:sp>
      <p:sp>
        <p:nvSpPr>
          <p:cNvPr id="4" name="Footer Placeholder 3"/>
          <p:cNvSpPr>
            <a:spLocks noGrp="1"/>
          </p:cNvSpPr>
          <p:nvPr>
            <p:ph type="ftr" sz="quarter" idx="11"/>
          </p:nvPr>
        </p:nvSpPr>
        <p:spPr/>
        <p:txBody>
          <a:bodyPr/>
          <a:lstStyle/>
          <a:p>
            <a:r>
              <a:rPr lang="en-US" dirty="0"/>
              <a:t>www.pcghealth.com | Washington Behavioral Health System Assessment Final Recommendations </a:t>
            </a:r>
          </a:p>
        </p:txBody>
      </p:sp>
      <p:sp>
        <p:nvSpPr>
          <p:cNvPr id="7" name="Rectangle 6"/>
          <p:cNvSpPr/>
          <p:nvPr/>
        </p:nvSpPr>
        <p:spPr>
          <a:xfrm>
            <a:off x="1338817" y="972311"/>
            <a:ext cx="6466198" cy="646331"/>
          </a:xfrm>
          <a:prstGeom prst="rect">
            <a:avLst/>
          </a:prstGeom>
        </p:spPr>
        <p:txBody>
          <a:bodyPr wrap="square">
            <a:spAutoFit/>
          </a:bodyPr>
          <a:lstStyle/>
          <a:p>
            <a:pPr algn="ctr"/>
            <a:r>
              <a:rPr lang="en-US" dirty="0">
                <a:solidFill>
                  <a:srgbClr val="A2958A"/>
                </a:solidFill>
                <a:latin typeface="Rockwell" panose="02060603020205020403" pitchFamily="18" charset="0"/>
                <a:cs typeface="Arial" panose="020B0604020202020204" pitchFamily="34" charset="0"/>
              </a:rPr>
              <a:t>PCG has notable experience in Behavioral Health consulting working with agencies across the country.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64" y="1736776"/>
            <a:ext cx="8864303" cy="4693698"/>
          </a:xfrm>
          <a:prstGeom prst="rect">
            <a:avLst/>
          </a:prstGeom>
        </p:spPr>
      </p:pic>
      <p:sp>
        <p:nvSpPr>
          <p:cNvPr id="5" name="Slide Number Placeholder 4"/>
          <p:cNvSpPr>
            <a:spLocks noGrp="1"/>
          </p:cNvSpPr>
          <p:nvPr>
            <p:ph type="sldNum" sz="quarter" idx="12"/>
          </p:nvPr>
        </p:nvSpPr>
        <p:spPr/>
        <p:txBody>
          <a:bodyPr/>
          <a:lstStyle/>
          <a:p>
            <a:fld id="{F7C12BC4-994B-473A-871F-46235A85AC2B}" type="slidenum">
              <a:rPr lang="en-US" smtClean="0"/>
              <a:pPr/>
              <a:t>4</a:t>
            </a:fld>
            <a:endParaRPr lang="en-US" dirty="0"/>
          </a:p>
        </p:txBody>
      </p:sp>
    </p:spTree>
    <p:extLst>
      <p:ext uri="{BB962C8B-B14F-4D97-AF65-F5344CB8AC3E}">
        <p14:creationId xmlns:p14="http://schemas.microsoft.com/office/powerpoint/2010/main" val="744253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441356"/>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40</a:t>
            </a:fld>
            <a:endParaRPr lang="en-US" dirty="0"/>
          </a:p>
        </p:txBody>
      </p:sp>
      <p:sp>
        <p:nvSpPr>
          <p:cNvPr id="9" name="Rectangle 8"/>
          <p:cNvSpPr/>
          <p:nvPr/>
        </p:nvSpPr>
        <p:spPr>
          <a:xfrm>
            <a:off x="565137" y="1221674"/>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227885"/>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#7</a:t>
            </a:r>
          </a:p>
        </p:txBody>
      </p:sp>
      <p:sp>
        <p:nvSpPr>
          <p:cNvPr id="4" name="Rectangle 3"/>
          <p:cNvSpPr/>
          <p:nvPr/>
        </p:nvSpPr>
        <p:spPr>
          <a:xfrm>
            <a:off x="1204333" y="2636922"/>
            <a:ext cx="1762433" cy="421654"/>
          </a:xfrm>
          <a:prstGeom prst="rect">
            <a:avLst/>
          </a:prstGeom>
        </p:spPr>
        <p:txBody>
          <a:bodyPr wrap="square">
            <a:spAutoFit/>
          </a:bodyPr>
          <a:lstStyle/>
          <a:p>
            <a:pPr>
              <a:lnSpc>
                <a:spcPct val="107000"/>
              </a:lnSpc>
            </a:pPr>
            <a:r>
              <a:rPr lang="en-US" sz="20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Time Frame </a:t>
            </a:r>
            <a:endParaRPr lang="en-US" sz="20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081641" y="4404850"/>
            <a:ext cx="2260158" cy="750975"/>
          </a:xfrm>
          <a:prstGeom prst="rect">
            <a:avLst/>
          </a:prstGeom>
        </p:spPr>
        <p:txBody>
          <a:bodyPr wrap="square">
            <a:spAutoFit/>
          </a:bodyPr>
          <a:lstStyle/>
          <a:p>
            <a:pPr>
              <a:lnSpc>
                <a:spcPct val="107000"/>
              </a:lnSpc>
            </a:pPr>
            <a:r>
              <a:rPr lang="en-US" sz="2000" b="1" dirty="0">
                <a:solidFill>
                  <a:srgbClr val="FDBB30"/>
                </a:solidFill>
                <a:latin typeface="Rockwell" panose="02060603020205020403" pitchFamily="18" charset="0"/>
                <a:ea typeface="Times New Roman" panose="02020603050405020304" pitchFamily="18" charset="0"/>
                <a:cs typeface="Times New Roman" panose="02020603050405020304" pitchFamily="18" charset="0"/>
              </a:rPr>
              <a:t>Key Considerations</a:t>
            </a:r>
          </a:p>
        </p:txBody>
      </p:sp>
      <p:sp>
        <p:nvSpPr>
          <p:cNvPr id="7" name="Rectangle 6"/>
          <p:cNvSpPr/>
          <p:nvPr/>
        </p:nvSpPr>
        <p:spPr>
          <a:xfrm>
            <a:off x="3586929" y="2535166"/>
            <a:ext cx="5341409" cy="658642"/>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All components of the recommendation implemented within 18 months</a:t>
            </a:r>
          </a:p>
        </p:txBody>
      </p:sp>
      <p:sp>
        <p:nvSpPr>
          <p:cNvPr id="15" name="Rectangle 14"/>
          <p:cNvSpPr/>
          <p:nvPr/>
        </p:nvSpPr>
        <p:spPr>
          <a:xfrm>
            <a:off x="3586930" y="3996324"/>
            <a:ext cx="5135452" cy="1065676"/>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A system to accurately track target individuals in real time will be required</a:t>
            </a:r>
          </a:p>
          <a:p>
            <a:pPr lvl="0">
              <a:lnSpc>
                <a:spcPct val="115000"/>
              </a:lnSpc>
            </a:pPr>
            <a:endParaRPr lang="en-US" sz="7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BHO contract language must be updated</a:t>
            </a:r>
          </a:p>
        </p:txBody>
      </p:sp>
      <p:cxnSp>
        <p:nvCxnSpPr>
          <p:cNvPr id="17" name="Straight Connector 16"/>
          <p:cNvCxnSpPr/>
          <p:nvPr/>
        </p:nvCxnSpPr>
        <p:spPr>
          <a:xfrm>
            <a:off x="3414174" y="1976293"/>
            <a:ext cx="27709" cy="3837911"/>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475093" y="3656626"/>
            <a:ext cx="8160483" cy="29794"/>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descr="Image result for clock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643615" y="2515024"/>
            <a:ext cx="522438" cy="5727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nking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5093" y="4471178"/>
            <a:ext cx="548070" cy="54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40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137" y="1031894"/>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7627" y="303535"/>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a:t>www.pcghealth.com | Washington Behavioral Health System Assessment Final Recommendations </a:t>
            </a:r>
            <a:endParaRPr lang="en-US" dirty="0"/>
          </a:p>
        </p:txBody>
      </p:sp>
      <p:sp>
        <p:nvSpPr>
          <p:cNvPr id="11" name="Rectangle 10"/>
          <p:cNvSpPr/>
          <p:nvPr/>
        </p:nvSpPr>
        <p:spPr>
          <a:xfrm>
            <a:off x="643615" y="1038105"/>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#7</a:t>
            </a:r>
          </a:p>
        </p:txBody>
      </p:sp>
      <p:sp>
        <p:nvSpPr>
          <p:cNvPr id="24" name="Rectangle 23"/>
          <p:cNvSpPr/>
          <p:nvPr/>
        </p:nvSpPr>
        <p:spPr>
          <a:xfrm>
            <a:off x="565137" y="1696851"/>
            <a:ext cx="7707200" cy="941796"/>
          </a:xfrm>
          <a:prstGeom prst="rect">
            <a:avLst/>
          </a:prstGeom>
        </p:spPr>
        <p:txBody>
          <a:bodyPr wrap="square">
            <a:spAutoFit/>
          </a:bodyPr>
          <a:lstStyle/>
          <a:p>
            <a:pPr marR="0" lvl="0">
              <a:lnSpc>
                <a:spcPct val="115000"/>
              </a:lnSpc>
              <a:spcBef>
                <a:spcPts val="0"/>
              </a:spcBef>
              <a:spcAft>
                <a:spcPts val="0"/>
              </a:spcAft>
            </a:pPr>
            <a:r>
              <a:rPr lang="en-US" sz="1600" b="1" dirty="0">
                <a:solidFill>
                  <a:srgbClr val="FBB034"/>
                </a:solidFill>
                <a:latin typeface="Rockwell" panose="02060603020205020403" pitchFamily="18" charset="0"/>
                <a:ea typeface="Times New Roman" panose="02020603050405020304" pitchFamily="18" charset="0"/>
                <a:cs typeface="Arial" panose="020B0604020202020204" pitchFamily="34" charset="0"/>
              </a:rPr>
              <a:t>Direct BHOs to use reserve funding to implement a modified health home program that identifies and supports rising risk and high risk patients</a:t>
            </a:r>
            <a:r>
              <a:rPr lang="en-US" b="1" dirty="0">
                <a:solidFill>
                  <a:srgbClr val="FBB034"/>
                </a:solidFill>
                <a:latin typeface="Rockwell" panose="02060603020205020403" pitchFamily="18" charset="0"/>
                <a:ea typeface="Times New Roman" panose="02020603050405020304" pitchFamily="18" charset="0"/>
                <a:cs typeface="Arial" panose="020B0604020202020204" pitchFamily="34" charset="0"/>
              </a:rPr>
              <a:t>.</a:t>
            </a:r>
          </a:p>
          <a:p>
            <a:pPr marL="342900" marR="0" lvl="0" indent="-342900">
              <a:lnSpc>
                <a:spcPct val="115000"/>
              </a:lnSpc>
              <a:spcBef>
                <a:spcPts val="0"/>
              </a:spcBef>
              <a:spcAft>
                <a:spcPts val="0"/>
              </a:spcAft>
              <a:buFont typeface="+mj-lt"/>
              <a:buAutoNum type="arabicPeriod"/>
            </a:pPr>
            <a:endParaRPr lang="en-US" sz="1400" dirty="0">
              <a:solidFill>
                <a:srgbClr val="00549E"/>
              </a:solidFill>
              <a:latin typeface="Rockwell" panose="02060603020205020403" pitchFamily="18" charset="0"/>
              <a:ea typeface="Times New Roman" panose="02020603050405020304" pitchFamily="18" charset="0"/>
              <a:cs typeface="Arial" panose="020B0604020202020204" pitchFamily="34" charset="0"/>
            </a:endParaRPr>
          </a:p>
        </p:txBody>
      </p:sp>
      <p:sp>
        <p:nvSpPr>
          <p:cNvPr id="25" name="Rectangle 24"/>
          <p:cNvSpPr/>
          <p:nvPr/>
        </p:nvSpPr>
        <p:spPr>
          <a:xfrm>
            <a:off x="1157563" y="2537420"/>
            <a:ext cx="6600826" cy="1649682"/>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Ø"/>
            </a:pPr>
            <a:r>
              <a:rPr lang="en-US" sz="1400" b="1" dirty="0">
                <a:solidFill>
                  <a:srgbClr val="00549E"/>
                </a:solidFill>
                <a:latin typeface="Arial" panose="020B0604020202020204" pitchFamily="34" charset="0"/>
                <a:ea typeface="Times New Roman" panose="02020603050405020304" pitchFamily="18" charset="0"/>
                <a:cs typeface="Arial" panose="020B0604020202020204" pitchFamily="34" charset="0"/>
              </a:rPr>
              <a:t>Requires BHOs to establish a program that is consistent with some features of a health home</a:t>
            </a:r>
          </a:p>
          <a:p>
            <a:pPr marL="171450" marR="0" lvl="0" indent="-171450">
              <a:lnSpc>
                <a:spcPct val="115000"/>
              </a:lnSpc>
              <a:spcBef>
                <a:spcPts val="0"/>
              </a:spcBef>
              <a:spcAft>
                <a:spcPts val="0"/>
              </a:spcAft>
              <a:buFont typeface="Wingdings" panose="05000000000000000000" pitchFamily="2" charset="2"/>
              <a:buChar char="Ø"/>
            </a:pPr>
            <a:endParaRPr lang="en-US" sz="900" b="1" dirty="0">
              <a:solidFill>
                <a:srgbClr val="00549E"/>
              </a:solidFill>
              <a:latin typeface="Arial" panose="020B0604020202020204" pitchFamily="34" charset="0"/>
              <a:ea typeface="Times New Roman" panose="02020603050405020304" pitchFamily="18" charset="0"/>
              <a:cs typeface="Arial" panose="020B0604020202020204" pitchFamily="34" charset="0"/>
            </a:endParaRPr>
          </a:p>
          <a:p>
            <a:pPr marL="285750" marR="0" lvl="0" indent="-285750">
              <a:lnSpc>
                <a:spcPct val="115000"/>
              </a:lnSpc>
              <a:spcBef>
                <a:spcPts val="0"/>
              </a:spcBef>
              <a:spcAft>
                <a:spcPts val="0"/>
              </a:spcAft>
              <a:buFont typeface="Wingdings" panose="05000000000000000000" pitchFamily="2" charset="2"/>
              <a:buChar char="Ø"/>
            </a:pPr>
            <a:r>
              <a:rPr lang="en-US" sz="1400" b="1" dirty="0">
                <a:solidFill>
                  <a:srgbClr val="00549E"/>
                </a:solidFill>
                <a:latin typeface="Arial" panose="020B0604020202020204" pitchFamily="34" charset="0"/>
                <a:ea typeface="Times New Roman" panose="02020603050405020304" pitchFamily="18" charset="0"/>
                <a:cs typeface="Arial" panose="020B0604020202020204" pitchFamily="34" charset="0"/>
              </a:rPr>
              <a:t>Designated Care Manager</a:t>
            </a:r>
          </a:p>
          <a:p>
            <a:pPr marL="171450" marR="0" lvl="0" indent="-171450">
              <a:lnSpc>
                <a:spcPct val="115000"/>
              </a:lnSpc>
              <a:spcBef>
                <a:spcPts val="0"/>
              </a:spcBef>
              <a:spcAft>
                <a:spcPts val="0"/>
              </a:spcAft>
              <a:buFont typeface="Wingdings" panose="05000000000000000000" pitchFamily="2" charset="2"/>
              <a:buChar char="Ø"/>
            </a:pPr>
            <a:endParaRPr lang="en-US" sz="900" b="1" dirty="0">
              <a:solidFill>
                <a:srgbClr val="00549E"/>
              </a:solidFill>
              <a:latin typeface="Arial" panose="020B0604020202020204" pitchFamily="34" charset="0"/>
              <a:ea typeface="Times New Roman" panose="02020603050405020304" pitchFamily="18" charset="0"/>
              <a:cs typeface="Arial" panose="020B0604020202020204" pitchFamily="34" charset="0"/>
            </a:endParaRPr>
          </a:p>
          <a:p>
            <a:pPr marL="285750" marR="0" lvl="0" indent="-285750">
              <a:lnSpc>
                <a:spcPct val="115000"/>
              </a:lnSpc>
              <a:spcBef>
                <a:spcPts val="0"/>
              </a:spcBef>
              <a:spcAft>
                <a:spcPts val="0"/>
              </a:spcAft>
              <a:buFont typeface="Wingdings" panose="05000000000000000000" pitchFamily="2" charset="2"/>
              <a:buChar char="Ø"/>
            </a:pPr>
            <a:r>
              <a:rPr lang="en-US" sz="1400" b="1" dirty="0">
                <a:solidFill>
                  <a:srgbClr val="00549E"/>
                </a:solidFill>
                <a:latin typeface="Arial" panose="020B0604020202020204" pitchFamily="34" charset="0"/>
                <a:cs typeface="Arial" panose="020B0604020202020204" pitchFamily="34" charset="0"/>
              </a:rPr>
              <a:t>Implement a “light” health home model to lay the foundation for transition to full integration in 2020</a:t>
            </a:r>
            <a:endParaRPr lang="en-US" sz="1400" b="1" dirty="0">
              <a:solidFill>
                <a:srgbClr val="00549E"/>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7C12BC4-994B-473A-871F-46235A85AC2B}" type="slidenum">
              <a:rPr lang="en-US" smtClean="0"/>
              <a:pPr/>
              <a:t>41</a:t>
            </a:fld>
            <a:endParaRPr lang="en-US" dirty="0"/>
          </a:p>
        </p:txBody>
      </p:sp>
      <p:sp>
        <p:nvSpPr>
          <p:cNvPr id="4" name="Left-Right Arrow 3"/>
          <p:cNvSpPr/>
          <p:nvPr/>
        </p:nvSpPr>
        <p:spPr>
          <a:xfrm>
            <a:off x="942664" y="5251344"/>
            <a:ext cx="7178331" cy="1058151"/>
          </a:xfrm>
          <a:prstGeom prst="leftRightArrow">
            <a:avLst/>
          </a:prstGeom>
          <a:solidFill>
            <a:srgbClr val="A29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381848" y="5571934"/>
            <a:ext cx="2828925" cy="369332"/>
          </a:xfrm>
          <a:prstGeom prst="rect">
            <a:avLst/>
          </a:prstGeom>
          <a:noFill/>
        </p:spPr>
        <p:txBody>
          <a:bodyPr wrap="square" rtlCol="0">
            <a:spAutoFit/>
          </a:bodyPr>
          <a:lstStyle/>
          <a:p>
            <a:r>
              <a:rPr lang="en-US" dirty="0">
                <a:solidFill>
                  <a:schemeClr val="bg1"/>
                </a:solidFill>
                <a:latin typeface="Rockwell" panose="02060603020205020403" pitchFamily="18" charset="0"/>
              </a:rPr>
              <a:t>Continuum of Care</a:t>
            </a:r>
          </a:p>
        </p:txBody>
      </p:sp>
      <p:pic>
        <p:nvPicPr>
          <p:cNvPr id="2054" name="Picture 6" descr="Image result for hospital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701" y="5582020"/>
            <a:ext cx="396800" cy="396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tethoscop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9857" y="5522095"/>
            <a:ext cx="457980" cy="4579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xercis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39" y="5619189"/>
            <a:ext cx="317204" cy="31720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job icon"/>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589913" y="5582020"/>
            <a:ext cx="376391" cy="37639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paramedic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2680" y="5565777"/>
            <a:ext cx="370616" cy="370616"/>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Image result for two people icon"/>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86273" y="4426215"/>
            <a:ext cx="1095879" cy="10958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7567" y="5592455"/>
            <a:ext cx="385258" cy="38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88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62208"/>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a:t>www.pcghealth.com | Washington Behavioral Health System Assessment Final Recommendations </a:t>
            </a:r>
            <a:endParaRPr lang="en-US" dirty="0"/>
          </a:p>
        </p:txBody>
      </p:sp>
      <p:sp>
        <p:nvSpPr>
          <p:cNvPr id="10" name="TextBox 9"/>
          <p:cNvSpPr txBox="1"/>
          <p:nvPr/>
        </p:nvSpPr>
        <p:spPr>
          <a:xfrm>
            <a:off x="672365" y="2867019"/>
            <a:ext cx="7741962" cy="1387175"/>
          </a:xfrm>
          <a:prstGeom prst="rect">
            <a:avLst/>
          </a:prstGeom>
          <a:solidFill>
            <a:srgbClr val="00549E"/>
          </a:solidFill>
        </p:spPr>
        <p:txBody>
          <a:bodyPr wrap="square" rtlCol="0">
            <a:spAutoFit/>
          </a:bodyPr>
          <a:lstStyle/>
          <a:p>
            <a:pPr algn="ctr">
              <a:lnSpc>
                <a:spcPct val="107000"/>
              </a:lnSpc>
            </a:pPr>
            <a:r>
              <a:rPr lang="en-US" sz="20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Invest in transitional care reform initiative to add step-up, step-down and HARPS resources. Specifically, add two new, 10-bed step down facilities in Western Washington and one new 10-bed step down facility in Eastern Washington.</a:t>
            </a:r>
          </a:p>
        </p:txBody>
      </p:sp>
      <p:sp>
        <p:nvSpPr>
          <p:cNvPr id="11" name="Rectangle 10"/>
          <p:cNvSpPr/>
          <p:nvPr/>
        </p:nvSpPr>
        <p:spPr>
          <a:xfrm>
            <a:off x="2689159" y="2283137"/>
            <a:ext cx="3320141" cy="460639"/>
          </a:xfrm>
          <a:prstGeom prst="rect">
            <a:avLst/>
          </a:prstGeom>
        </p:spPr>
        <p:txBody>
          <a:bodyPr wrap="none">
            <a:spAutoFit/>
          </a:bodyPr>
          <a:lstStyle/>
          <a:p>
            <a:pPr algn="ctr">
              <a:lnSpc>
                <a:spcPct val="107000"/>
              </a:lnSpc>
            </a:pPr>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Recommendation #8</a:t>
            </a:r>
          </a:p>
        </p:txBody>
      </p:sp>
      <p:sp>
        <p:nvSpPr>
          <p:cNvPr id="3" name="Slide Number Placeholder 2"/>
          <p:cNvSpPr>
            <a:spLocks noGrp="1"/>
          </p:cNvSpPr>
          <p:nvPr>
            <p:ph type="sldNum" sz="quarter" idx="12"/>
          </p:nvPr>
        </p:nvSpPr>
        <p:spPr/>
        <p:txBody>
          <a:bodyPr/>
          <a:lstStyle/>
          <a:p>
            <a:fld id="{F7C12BC4-994B-473A-871F-46235A85AC2B}" type="slidenum">
              <a:rPr lang="en-US" smtClean="0"/>
              <a:pPr/>
              <a:t>42</a:t>
            </a:fld>
            <a:endParaRPr lang="en-US" dirty="0"/>
          </a:p>
        </p:txBody>
      </p:sp>
    </p:spTree>
    <p:extLst>
      <p:ext uri="{BB962C8B-B14F-4D97-AF65-F5344CB8AC3E}">
        <p14:creationId xmlns:p14="http://schemas.microsoft.com/office/powerpoint/2010/main" val="1943907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48918"/>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43</a:t>
            </a:fld>
            <a:endParaRPr lang="en-US" dirty="0"/>
          </a:p>
        </p:txBody>
      </p:sp>
      <p:sp>
        <p:nvSpPr>
          <p:cNvPr id="9" name="Rectangle 8"/>
          <p:cNvSpPr/>
          <p:nvPr/>
        </p:nvSpPr>
        <p:spPr>
          <a:xfrm>
            <a:off x="578138" y="1035073"/>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046296"/>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#8</a:t>
            </a:r>
          </a:p>
        </p:txBody>
      </p:sp>
      <p:pic>
        <p:nvPicPr>
          <p:cNvPr id="1026" name="Picture 2" descr="Image result for thumbs up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2522" y="2470559"/>
            <a:ext cx="640262" cy="6402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742" y="4948166"/>
            <a:ext cx="613808" cy="6138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98280" y="2668585"/>
            <a:ext cx="1175322" cy="368562"/>
          </a:xfrm>
          <a:prstGeom prst="rect">
            <a:avLst/>
          </a:prstGeom>
        </p:spPr>
        <p:txBody>
          <a:bodyPr wrap="non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Benefits </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440732" y="4921749"/>
            <a:ext cx="2195700" cy="664926"/>
          </a:xfrm>
          <a:prstGeom prst="rect">
            <a:avLst/>
          </a:prstGeom>
        </p:spPr>
        <p:txBody>
          <a:bodyPr wrap="squar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Areas of Opportunity</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324806" y="1872349"/>
            <a:ext cx="5089521" cy="2534540"/>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Arial" panose="020B0604020202020204" pitchFamily="34" charset="0"/>
              </a:rPr>
              <a:t>Prevents initial hospitalization </a:t>
            </a:r>
          </a:p>
          <a:p>
            <a:pPr lvl="0">
              <a:lnSpc>
                <a:spcPct val="115000"/>
              </a:lnSpc>
            </a:pPr>
            <a:endParaRPr lang="en-US" sz="6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Arial" panose="020B0604020202020204" pitchFamily="34" charset="0"/>
              </a:rPr>
              <a:t>Prevents readmission</a:t>
            </a:r>
          </a:p>
          <a:p>
            <a:pPr lvl="0">
              <a:lnSpc>
                <a:spcPct val="115000"/>
              </a:lnSpc>
            </a:pPr>
            <a:endParaRPr lang="en-US" sz="6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Arial" panose="020B0604020202020204" pitchFamily="34" charset="0"/>
              </a:rPr>
              <a:t>Allows individuals ready for discharge, particularly at Western State Hospital, to find timely community residential placement</a:t>
            </a:r>
          </a:p>
          <a:p>
            <a:pPr lvl="0">
              <a:lnSpc>
                <a:spcPct val="115000"/>
              </a:lnSpc>
            </a:pPr>
            <a:endParaRPr lang="en-US" sz="6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Arial" panose="020B0604020202020204" pitchFamily="34" charset="0"/>
              </a:rPr>
              <a:t>Makes state hospital beds available for individuals in need of inpatient psychiatric care awaiting placement</a:t>
            </a:r>
          </a:p>
        </p:txBody>
      </p:sp>
      <p:sp>
        <p:nvSpPr>
          <p:cNvPr id="15" name="Rectangle 14"/>
          <p:cNvSpPr/>
          <p:nvPr/>
        </p:nvSpPr>
        <p:spPr>
          <a:xfrm>
            <a:off x="3324806" y="4420522"/>
            <a:ext cx="5260801" cy="1667380"/>
          </a:xfrm>
          <a:prstGeom prst="rect">
            <a:avLst/>
          </a:prstGeom>
        </p:spPr>
        <p:txBody>
          <a:bodyPr wrap="square">
            <a:spAutoFit/>
          </a:bodyPr>
          <a:lstStyle/>
          <a:p>
            <a:pPr marL="342900" lvl="0" indent="-342900">
              <a:lnSpc>
                <a:spcPct val="115000"/>
              </a:lnSpc>
              <a:buFont typeface="Symbol" panose="05050102010706020507" pitchFamily="18" charset="2"/>
              <a:buChar char=""/>
            </a:pPr>
            <a:endParaRPr lang="en-US" sz="15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Times New Roman" panose="02020603050405020304" pitchFamily="18" charset="0"/>
              </a:rPr>
              <a:t>Improve early identification and treatment of behavioral health needs</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Times New Roman" panose="02020603050405020304" pitchFamily="18" charset="0"/>
              </a:rPr>
              <a:t>Increase collaboration and redesign system to achieve patient centered care</a:t>
            </a:r>
          </a:p>
          <a:p>
            <a:pPr lvl="0">
              <a:lnSpc>
                <a:spcPct val="115000"/>
              </a:lnSpc>
            </a:pPr>
            <a:endParaRPr lang="en-US" sz="800" dirty="0">
              <a:latin typeface="Rockwell" panose="02060603020205020403" pitchFamily="18" charset="0"/>
              <a:ea typeface="Times New Roman" panose="02020603050405020304" pitchFamily="18" charset="0"/>
              <a:cs typeface="Times New Roman" panose="02020603050405020304" pitchFamily="18" charset="0"/>
            </a:endParaRPr>
          </a:p>
        </p:txBody>
      </p:sp>
      <p:cxnSp>
        <p:nvCxnSpPr>
          <p:cNvPr id="17" name="Straight Connector 16"/>
          <p:cNvCxnSpPr/>
          <p:nvPr/>
        </p:nvCxnSpPr>
        <p:spPr>
          <a:xfrm flipH="1">
            <a:off x="3158082" y="1720759"/>
            <a:ext cx="9507" cy="4660058"/>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643615" y="4490785"/>
            <a:ext cx="7998185" cy="3541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454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46462"/>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44</a:t>
            </a:fld>
            <a:endParaRPr lang="en-US" dirty="0"/>
          </a:p>
        </p:txBody>
      </p:sp>
      <p:sp>
        <p:nvSpPr>
          <p:cNvPr id="9" name="Rectangle 8"/>
          <p:cNvSpPr/>
          <p:nvPr/>
        </p:nvSpPr>
        <p:spPr>
          <a:xfrm>
            <a:off x="565137" y="1126780"/>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132991"/>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#8</a:t>
            </a:r>
          </a:p>
        </p:txBody>
      </p:sp>
      <p:sp>
        <p:nvSpPr>
          <p:cNvPr id="4" name="Rectangle 3"/>
          <p:cNvSpPr/>
          <p:nvPr/>
        </p:nvSpPr>
        <p:spPr>
          <a:xfrm>
            <a:off x="1187733" y="2336150"/>
            <a:ext cx="1843755" cy="368562"/>
          </a:xfrm>
          <a:prstGeom prst="rect">
            <a:avLst/>
          </a:prstGeom>
        </p:spPr>
        <p:txBody>
          <a:bodyPr wrap="square">
            <a:spAutoFit/>
          </a:bodyPr>
          <a:lstStyle/>
          <a:p>
            <a:pPr>
              <a:lnSpc>
                <a:spcPct val="107000"/>
              </a:lnSpc>
            </a:pPr>
            <a:r>
              <a:rPr lang="en-US"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Time Frame </a:t>
            </a:r>
            <a:endParaRPr lang="en-US"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202413" y="4163615"/>
            <a:ext cx="2156720" cy="664926"/>
          </a:xfrm>
          <a:prstGeom prst="rect">
            <a:avLst/>
          </a:prstGeom>
        </p:spPr>
        <p:txBody>
          <a:bodyPr wrap="square">
            <a:spAutoFit/>
          </a:bodyPr>
          <a:lstStyle/>
          <a:p>
            <a:pPr>
              <a:lnSpc>
                <a:spcPct val="107000"/>
              </a:lnSpc>
            </a:pPr>
            <a:r>
              <a:rPr lang="en-US" b="1" dirty="0">
                <a:solidFill>
                  <a:srgbClr val="FDBB30"/>
                </a:solidFill>
                <a:latin typeface="Rockwell" panose="02060603020205020403" pitchFamily="18" charset="0"/>
                <a:ea typeface="Times New Roman" panose="02020603050405020304" pitchFamily="18" charset="0"/>
                <a:cs typeface="Times New Roman" panose="02020603050405020304" pitchFamily="18" charset="0"/>
              </a:rPr>
              <a:t>Key Considerations</a:t>
            </a:r>
          </a:p>
        </p:txBody>
      </p:sp>
      <p:sp>
        <p:nvSpPr>
          <p:cNvPr id="7" name="Rectangle 6"/>
          <p:cNvSpPr/>
          <p:nvPr/>
        </p:nvSpPr>
        <p:spPr>
          <a:xfrm>
            <a:off x="3288133" y="2346895"/>
            <a:ext cx="4820697" cy="623248"/>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Arial" panose="020B0604020202020204" pitchFamily="34" charset="0"/>
              </a:rPr>
              <a:t>Two years to build facilities and implement programs</a:t>
            </a:r>
          </a:p>
        </p:txBody>
      </p:sp>
      <p:sp>
        <p:nvSpPr>
          <p:cNvPr id="15" name="Rectangle 14"/>
          <p:cNvSpPr/>
          <p:nvPr/>
        </p:nvSpPr>
        <p:spPr>
          <a:xfrm>
            <a:off x="3288133" y="3533147"/>
            <a:ext cx="5263085" cy="2375266"/>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Times New Roman" panose="02020603050405020304" pitchFamily="18" charset="0"/>
              </a:rPr>
              <a:t>Statutory limitations on voluntary admission</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Times New Roman" panose="02020603050405020304" pitchFamily="18" charset="0"/>
              </a:rPr>
              <a:t>Voluntary bed capacity </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Times New Roman" panose="02020603050405020304" pitchFamily="18" charset="0"/>
              </a:rPr>
              <a:t>Treatment protocols</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Times New Roman" panose="02020603050405020304" pitchFamily="18" charset="0"/>
              </a:rPr>
              <a:t>Will require extension of Residential Support Waiver to continue receiving federal match beyond 2019</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500" dirty="0">
                <a:latin typeface="Rockwell" panose="02060603020205020403" pitchFamily="18" charset="0"/>
                <a:ea typeface="Times New Roman" panose="02020603050405020304" pitchFamily="18" charset="0"/>
                <a:cs typeface="Times New Roman" panose="02020603050405020304" pitchFamily="18" charset="0"/>
              </a:rPr>
              <a:t>Dependent on identification of suitable providers through Request for Proposal process</a:t>
            </a:r>
          </a:p>
        </p:txBody>
      </p:sp>
      <p:cxnSp>
        <p:nvCxnSpPr>
          <p:cNvPr id="17" name="Straight Connector 16"/>
          <p:cNvCxnSpPr/>
          <p:nvPr/>
        </p:nvCxnSpPr>
        <p:spPr>
          <a:xfrm>
            <a:off x="3184695" y="1972187"/>
            <a:ext cx="27709" cy="4315257"/>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390735" y="3242188"/>
            <a:ext cx="8160483" cy="29794"/>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descr="Image result for clock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639663" y="2268831"/>
            <a:ext cx="554770" cy="554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nking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663" y="4222043"/>
            <a:ext cx="548070" cy="54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64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Rectangle 1047"/>
          <p:cNvSpPr/>
          <p:nvPr/>
        </p:nvSpPr>
        <p:spPr>
          <a:xfrm>
            <a:off x="444403" y="2679694"/>
            <a:ext cx="2647769" cy="2777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8138" y="928777"/>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627" y="281567"/>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a:t>www.pcghealth.com | Washington Behavioral Health System Assessment Final Recommendations </a:t>
            </a:r>
            <a:endParaRPr lang="en-US" dirty="0"/>
          </a:p>
        </p:txBody>
      </p:sp>
      <p:sp>
        <p:nvSpPr>
          <p:cNvPr id="11" name="Rectangle 10"/>
          <p:cNvSpPr/>
          <p:nvPr/>
        </p:nvSpPr>
        <p:spPr>
          <a:xfrm>
            <a:off x="600576" y="908867"/>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#8</a:t>
            </a:r>
          </a:p>
        </p:txBody>
      </p:sp>
      <p:sp>
        <p:nvSpPr>
          <p:cNvPr id="4" name="Slide Number Placeholder 3"/>
          <p:cNvSpPr>
            <a:spLocks noGrp="1"/>
          </p:cNvSpPr>
          <p:nvPr>
            <p:ph type="sldNum" sz="quarter" idx="12"/>
          </p:nvPr>
        </p:nvSpPr>
        <p:spPr/>
        <p:txBody>
          <a:bodyPr/>
          <a:lstStyle/>
          <a:p>
            <a:fld id="{F7C12BC4-994B-473A-871F-46235A85AC2B}" type="slidenum">
              <a:rPr lang="en-US" smtClean="0"/>
              <a:pPr/>
              <a:t>45</a:t>
            </a:fld>
            <a:endParaRPr lang="en-US" dirty="0"/>
          </a:p>
        </p:txBody>
      </p:sp>
      <p:pic>
        <p:nvPicPr>
          <p:cNvPr id="20" name="Picture 19"/>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t="20248" b="7568"/>
          <a:stretch/>
        </p:blipFill>
        <p:spPr>
          <a:xfrm>
            <a:off x="3411320" y="1719165"/>
            <a:ext cx="1665505" cy="988999"/>
          </a:xfrm>
          <a:prstGeom prst="rect">
            <a:avLst/>
          </a:prstGeom>
        </p:spPr>
      </p:pic>
      <p:sp>
        <p:nvSpPr>
          <p:cNvPr id="21" name="TextBox 20"/>
          <p:cNvSpPr txBox="1"/>
          <p:nvPr/>
        </p:nvSpPr>
        <p:spPr>
          <a:xfrm>
            <a:off x="5608319" y="2668329"/>
            <a:ext cx="2696537" cy="369332"/>
          </a:xfrm>
          <a:prstGeom prst="rect">
            <a:avLst/>
          </a:prstGeom>
          <a:noFill/>
        </p:spPr>
        <p:txBody>
          <a:bodyPr wrap="square" rtlCol="0">
            <a:spAutoFit/>
          </a:bodyPr>
          <a:lstStyle/>
          <a:p>
            <a:r>
              <a:rPr lang="en-US" b="1" dirty="0">
                <a:solidFill>
                  <a:schemeClr val="accent6">
                    <a:lumMod val="50000"/>
                  </a:schemeClr>
                </a:solidFill>
                <a:latin typeface="Rockwell" panose="02060603020205020403" pitchFamily="18" charset="0"/>
              </a:rPr>
              <a:t>Step-Down Program</a:t>
            </a:r>
          </a:p>
        </p:txBody>
      </p:sp>
      <p:sp>
        <p:nvSpPr>
          <p:cNvPr id="22" name="TextBox 21"/>
          <p:cNvSpPr txBox="1"/>
          <p:nvPr/>
        </p:nvSpPr>
        <p:spPr>
          <a:xfrm>
            <a:off x="741968" y="2719597"/>
            <a:ext cx="2696537" cy="369332"/>
          </a:xfrm>
          <a:prstGeom prst="rect">
            <a:avLst/>
          </a:prstGeom>
          <a:noFill/>
        </p:spPr>
        <p:txBody>
          <a:bodyPr wrap="square" rtlCol="0">
            <a:spAutoFit/>
          </a:bodyPr>
          <a:lstStyle/>
          <a:p>
            <a:r>
              <a:rPr lang="en-US" b="1" dirty="0">
                <a:solidFill>
                  <a:srgbClr val="002060"/>
                </a:solidFill>
                <a:latin typeface="Rockwell" panose="02060603020205020403" pitchFamily="18" charset="0"/>
              </a:rPr>
              <a:t>Step-Up Program</a:t>
            </a:r>
          </a:p>
        </p:txBody>
      </p:sp>
      <p:sp>
        <p:nvSpPr>
          <p:cNvPr id="8" name="Rectangle 7"/>
          <p:cNvSpPr/>
          <p:nvPr/>
        </p:nvSpPr>
        <p:spPr>
          <a:xfrm>
            <a:off x="3090569" y="3690493"/>
            <a:ext cx="1169143" cy="1446550"/>
          </a:xfrm>
          <a:prstGeom prst="rect">
            <a:avLst/>
          </a:prstGeom>
        </p:spPr>
        <p:txBody>
          <a:bodyPr wrap="square">
            <a:spAutoFit/>
          </a:bodyPr>
          <a:lstStyle/>
          <a:p>
            <a:pPr algn="ctr"/>
            <a:r>
              <a:rPr lang="en-US" sz="1100" b="1" i="1" dirty="0">
                <a:solidFill>
                  <a:srgbClr val="002060"/>
                </a:solidFill>
                <a:latin typeface="Arial" panose="020B0604020202020204" pitchFamily="34" charset="0"/>
                <a:ea typeface="Times New Roman" panose="02020603050405020304" pitchFamily="18" charset="0"/>
                <a:cs typeface="Arial" panose="020B0604020202020204" pitchFamily="34" charset="0"/>
              </a:rPr>
              <a:t>Less restrictive option for those in need of a less acute level of care to remain in the community </a:t>
            </a:r>
          </a:p>
        </p:txBody>
      </p:sp>
      <p:pic>
        <p:nvPicPr>
          <p:cNvPr id="12" name="Picture 11"/>
          <p:cNvPicPr>
            <a:picLocks noChangeAspect="1"/>
          </p:cNvPicPr>
          <p:nvPr/>
        </p:nvPicPr>
        <p:blipFill rotWithShape="1">
          <a:blip r:embed="rId3"/>
          <a:srcRect l="21833" t="7145" r="23083" b="7936"/>
          <a:stretch/>
        </p:blipFill>
        <p:spPr>
          <a:xfrm>
            <a:off x="4035657" y="3521692"/>
            <a:ext cx="515058" cy="435915"/>
          </a:xfrm>
          <a:prstGeom prst="rect">
            <a:avLst/>
          </a:prstGeom>
        </p:spPr>
      </p:pic>
      <p:pic>
        <p:nvPicPr>
          <p:cNvPr id="23" name="Picture 22"/>
          <p:cNvPicPr>
            <a:picLocks noChangeAspect="1"/>
          </p:cNvPicPr>
          <p:nvPr/>
        </p:nvPicPr>
        <p:blipFill rotWithShape="1">
          <a:blip r:embed="rId3"/>
          <a:srcRect l="21833" t="7145" r="23083" b="7936"/>
          <a:stretch/>
        </p:blipFill>
        <p:spPr>
          <a:xfrm>
            <a:off x="5110912" y="2142489"/>
            <a:ext cx="507402" cy="410681"/>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12451" t="55156" r="62527" b="23123"/>
          <a:stretch/>
        </p:blipFill>
        <p:spPr>
          <a:xfrm>
            <a:off x="1418525" y="3060461"/>
            <a:ext cx="601244" cy="538108"/>
          </a:xfrm>
          <a:prstGeom prst="rect">
            <a:avLst/>
          </a:prstGeom>
        </p:spPr>
      </p:pic>
      <p:pic>
        <p:nvPicPr>
          <p:cNvPr id="26" name="Picture 25"/>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83703" t="32279" r="-276" b="45127"/>
          <a:stretch/>
        </p:blipFill>
        <p:spPr>
          <a:xfrm>
            <a:off x="6582913" y="3010004"/>
            <a:ext cx="449654" cy="617364"/>
          </a:xfrm>
          <a:prstGeom prst="rect">
            <a:avLst/>
          </a:prstGeom>
        </p:spPr>
      </p:pic>
      <p:pic>
        <p:nvPicPr>
          <p:cNvPr id="27" name="Picture 26"/>
          <p:cNvPicPr>
            <a:picLocks noChangeAspect="1"/>
          </p:cNvPicPr>
          <p:nvPr/>
        </p:nvPicPr>
        <p:blipFill rotWithShape="1">
          <a:blip r:embed="rId3">
            <a:duotone>
              <a:schemeClr val="accent3">
                <a:shade val="45000"/>
                <a:satMod val="135000"/>
              </a:schemeClr>
              <a:prstClr val="white"/>
            </a:duotone>
          </a:blip>
          <a:srcRect l="21833" t="7145" r="23083" b="7936"/>
          <a:stretch/>
        </p:blipFill>
        <p:spPr>
          <a:xfrm>
            <a:off x="4010744" y="2971668"/>
            <a:ext cx="514288" cy="416255"/>
          </a:xfrm>
          <a:prstGeom prst="rect">
            <a:avLst/>
          </a:prstGeom>
        </p:spPr>
      </p:pic>
      <p:cxnSp>
        <p:nvCxnSpPr>
          <p:cNvPr id="1039" name="Curved Connector 1038"/>
          <p:cNvCxnSpPr/>
          <p:nvPr/>
        </p:nvCxnSpPr>
        <p:spPr>
          <a:xfrm>
            <a:off x="5652401" y="2356868"/>
            <a:ext cx="1280632" cy="163642"/>
          </a:xfrm>
          <a:prstGeom prst="curvedConnector3">
            <a:avLst>
              <a:gd name="adj1" fmla="val 99833"/>
            </a:avLst>
          </a:prstGeom>
          <a:ln>
            <a:tailEnd type="triangle"/>
          </a:ln>
        </p:spPr>
        <p:style>
          <a:lnRef idx="1">
            <a:schemeClr val="accent6"/>
          </a:lnRef>
          <a:fillRef idx="0">
            <a:schemeClr val="accent6"/>
          </a:fillRef>
          <a:effectRef idx="0">
            <a:schemeClr val="accent6"/>
          </a:effectRef>
          <a:fontRef idx="minor">
            <a:schemeClr val="tx1"/>
          </a:fontRef>
        </p:style>
      </p:cxnSp>
      <p:sp>
        <p:nvSpPr>
          <p:cNvPr id="48" name="Rectangle 47"/>
          <p:cNvSpPr/>
          <p:nvPr/>
        </p:nvSpPr>
        <p:spPr>
          <a:xfrm>
            <a:off x="6383172" y="1630283"/>
            <a:ext cx="2061839" cy="938719"/>
          </a:xfrm>
          <a:prstGeom prst="rect">
            <a:avLst/>
          </a:prstGeom>
        </p:spPr>
        <p:txBody>
          <a:bodyPr wrap="square">
            <a:spAutoFit/>
          </a:bodyPr>
          <a:lstStyle/>
          <a:p>
            <a:pPr algn="ctr"/>
            <a:r>
              <a:rPr lang="en-US" sz="1100" b="1" i="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Less restrictive option for those in need of a less acute level of care but who may not be ready for discharge</a:t>
            </a:r>
          </a:p>
        </p:txBody>
      </p:sp>
      <p:sp>
        <p:nvSpPr>
          <p:cNvPr id="58" name="Rectangle 57"/>
          <p:cNvSpPr/>
          <p:nvPr/>
        </p:nvSpPr>
        <p:spPr>
          <a:xfrm>
            <a:off x="5421655" y="2675589"/>
            <a:ext cx="2772171" cy="282564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Rectangle 1048"/>
          <p:cNvSpPr/>
          <p:nvPr/>
        </p:nvSpPr>
        <p:spPr>
          <a:xfrm>
            <a:off x="5421655" y="3522152"/>
            <a:ext cx="2795236" cy="2015936"/>
          </a:xfrm>
          <a:prstGeom prst="rect">
            <a:avLst/>
          </a:prstGeom>
        </p:spPr>
        <p:txBody>
          <a:bodyPr wrap="square">
            <a:spAutoFit/>
          </a:bodyPr>
          <a:lstStyle/>
          <a:p>
            <a:pPr marL="285750" indent="-285750">
              <a:buFont typeface="Arial" panose="020B0604020202020204" pitchFamily="34" charset="0"/>
              <a:buChar char="•"/>
            </a:pPr>
            <a:r>
              <a:rPr lang="en-US" sz="1300" dirty="0">
                <a:latin typeface="Rockwell" panose="02060603020205020403" pitchFamily="18" charset="0"/>
                <a:cs typeface="Arial" panose="020B0604020202020204" pitchFamily="34" charset="0"/>
              </a:rPr>
              <a:t>Adapt the model used to develop ESF facilities to also develop step-down capacity</a:t>
            </a:r>
          </a:p>
          <a:p>
            <a:pPr marL="285750" indent="-285750">
              <a:buFont typeface="Arial" panose="020B0604020202020204" pitchFamily="34" charset="0"/>
              <a:buChar char="•"/>
            </a:pPr>
            <a:endParaRPr lang="en-US" sz="800" dirty="0">
              <a:latin typeface="Rockwell" panose="02060603020205020403" pitchFamily="18" charset="0"/>
              <a:cs typeface="Arial" panose="020B0604020202020204" pitchFamily="34" charset="0"/>
            </a:endParaRPr>
          </a:p>
          <a:p>
            <a:pPr marL="285750" indent="-285750">
              <a:buFont typeface="Arial" panose="020B0604020202020204" pitchFamily="34" charset="0"/>
              <a:buChar char="•"/>
            </a:pPr>
            <a:r>
              <a:rPr lang="en-US" sz="1300" dirty="0">
                <a:latin typeface="Rockwell" panose="02060603020205020403" pitchFamily="18" charset="0"/>
                <a:cs typeface="Arial" panose="020B0604020202020204" pitchFamily="34" charset="0"/>
              </a:rPr>
              <a:t>Determine whether other step-down services may be attached to an existing service facility such as a residential treatment facility or freestanding E&amp;T</a:t>
            </a:r>
          </a:p>
        </p:txBody>
      </p:sp>
      <p:sp>
        <p:nvSpPr>
          <p:cNvPr id="1050" name="Rectangle 1049"/>
          <p:cNvSpPr/>
          <p:nvPr/>
        </p:nvSpPr>
        <p:spPr>
          <a:xfrm>
            <a:off x="467468" y="3591402"/>
            <a:ext cx="2761183" cy="1877437"/>
          </a:xfrm>
          <a:prstGeom prst="rect">
            <a:avLst/>
          </a:prstGeom>
        </p:spPr>
        <p:txBody>
          <a:bodyPr wrap="square">
            <a:spAutoFit/>
          </a:bodyPr>
          <a:lstStyle/>
          <a:p>
            <a:pPr marL="285750" indent="-285750">
              <a:buFont typeface="Arial" panose="020B0604020202020204" pitchFamily="34" charset="0"/>
              <a:buChar char="•"/>
            </a:pPr>
            <a:r>
              <a:rPr lang="en-US" sz="1300" dirty="0">
                <a:latin typeface="Rockwell" panose="02060603020205020403" pitchFamily="18" charset="0"/>
              </a:rPr>
              <a:t>Short-term inpatient care, mitigating the potential for escalation and preventing commitment</a:t>
            </a:r>
          </a:p>
          <a:p>
            <a:endParaRPr lang="en-US" sz="800" dirty="0">
              <a:latin typeface="Rockwell" panose="02060603020205020403" pitchFamily="18" charset="0"/>
            </a:endParaRPr>
          </a:p>
          <a:p>
            <a:pPr marL="285750" indent="-285750">
              <a:buFont typeface="Arial" panose="020B0604020202020204" pitchFamily="34" charset="0"/>
              <a:buChar char="•"/>
            </a:pPr>
            <a:r>
              <a:rPr lang="en-US" sz="1300" dirty="0">
                <a:latin typeface="Rockwell" panose="02060603020205020403" pitchFamily="18" charset="0"/>
              </a:rPr>
              <a:t>Use of voluntary commitment beds in community hospitals in addition to new construction</a:t>
            </a:r>
          </a:p>
        </p:txBody>
      </p:sp>
      <p:sp>
        <p:nvSpPr>
          <p:cNvPr id="1051" name="TextBox 1050"/>
          <p:cNvSpPr txBox="1"/>
          <p:nvPr/>
        </p:nvSpPr>
        <p:spPr>
          <a:xfrm>
            <a:off x="3444994" y="1430474"/>
            <a:ext cx="1645788" cy="338554"/>
          </a:xfrm>
          <a:prstGeom prst="rect">
            <a:avLst/>
          </a:prstGeom>
          <a:noFill/>
        </p:spPr>
        <p:txBody>
          <a:bodyPr wrap="square" rtlCol="0">
            <a:spAutoFit/>
          </a:bodyPr>
          <a:lstStyle/>
          <a:p>
            <a:r>
              <a:rPr lang="en-US" sz="1600" b="1" dirty="0">
                <a:latin typeface="Rockwell" panose="02060603020205020403" pitchFamily="18" charset="0"/>
              </a:rPr>
              <a:t>State Hospital</a:t>
            </a:r>
          </a:p>
        </p:txBody>
      </p:sp>
      <p:sp>
        <p:nvSpPr>
          <p:cNvPr id="65" name="Right Arrow Callout 64"/>
          <p:cNvSpPr/>
          <p:nvPr/>
        </p:nvSpPr>
        <p:spPr>
          <a:xfrm rot="16200000">
            <a:off x="4004550" y="1684334"/>
            <a:ext cx="932853" cy="8353317"/>
          </a:xfrm>
          <a:prstGeom prst="rightArrowCallout">
            <a:avLst/>
          </a:prstGeom>
          <a:solidFill>
            <a:srgbClr val="BD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971850" y="5481938"/>
            <a:ext cx="5609932" cy="584775"/>
          </a:xfrm>
          <a:prstGeom prst="rect">
            <a:avLst/>
          </a:prstGeom>
        </p:spPr>
        <p:txBody>
          <a:bodyPr wrap="square">
            <a:spAutoFit/>
          </a:bodyPr>
          <a:lstStyle/>
          <a:p>
            <a:endParaRPr lang="en-US" dirty="0"/>
          </a:p>
          <a:p>
            <a:r>
              <a:rPr lang="en-US" sz="1400" b="1" dirty="0">
                <a:latin typeface="Rockwell" panose="02060603020205020403" pitchFamily="18" charset="0"/>
              </a:rPr>
              <a:t>Housing and Recovery through Peer Services (HARPS)</a:t>
            </a:r>
          </a:p>
        </p:txBody>
      </p:sp>
      <p:sp>
        <p:nvSpPr>
          <p:cNvPr id="1055" name="Rectangle 1054"/>
          <p:cNvSpPr/>
          <p:nvPr/>
        </p:nvSpPr>
        <p:spPr>
          <a:xfrm>
            <a:off x="265743" y="6033077"/>
            <a:ext cx="9022146" cy="269304"/>
          </a:xfrm>
          <a:prstGeom prst="rect">
            <a:avLst/>
          </a:prstGeom>
        </p:spPr>
        <p:txBody>
          <a:bodyPr wrap="square">
            <a:spAutoFit/>
          </a:bodyPr>
          <a:lstStyle/>
          <a:p>
            <a:r>
              <a:rPr lang="en-US" sz="1150" dirty="0">
                <a:latin typeface="Rockwell" panose="02060603020205020403" pitchFamily="18" charset="0"/>
                <a:cs typeface="Arial" panose="020B0604020202020204" pitchFamily="34" charset="0"/>
              </a:rPr>
              <a:t>Continue to incrementally increase the number of HARPS teams each year so an additional 100 individuals may be assisted</a:t>
            </a:r>
          </a:p>
        </p:txBody>
      </p:sp>
      <p:cxnSp>
        <p:nvCxnSpPr>
          <p:cNvPr id="33" name="Straight Arrow Connector 32"/>
          <p:cNvCxnSpPr/>
          <p:nvPr/>
        </p:nvCxnSpPr>
        <p:spPr>
          <a:xfrm flipV="1">
            <a:off x="4270975" y="2625029"/>
            <a:ext cx="0" cy="3469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1" name="Curved Connector 40"/>
          <p:cNvCxnSpPr/>
          <p:nvPr/>
        </p:nvCxnSpPr>
        <p:spPr>
          <a:xfrm rot="10800000">
            <a:off x="3133723" y="2904263"/>
            <a:ext cx="873357" cy="694305"/>
          </a:xfrm>
          <a:prstGeom prst="curvedConnector3">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71219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24783"/>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a:t>www.pcghealth.com | Washington Behavioral Health System Assessment Final Recommendations </a:t>
            </a:r>
            <a:endParaRPr lang="en-US" dirty="0"/>
          </a:p>
        </p:txBody>
      </p:sp>
      <p:sp>
        <p:nvSpPr>
          <p:cNvPr id="10" name="TextBox 9"/>
          <p:cNvSpPr txBox="1"/>
          <p:nvPr/>
        </p:nvSpPr>
        <p:spPr>
          <a:xfrm>
            <a:off x="672365" y="2759827"/>
            <a:ext cx="7741962" cy="948593"/>
          </a:xfrm>
          <a:prstGeom prst="rect">
            <a:avLst/>
          </a:prstGeom>
          <a:solidFill>
            <a:srgbClr val="00549E"/>
          </a:solidFill>
        </p:spPr>
        <p:txBody>
          <a:bodyPr wrap="square" rtlCol="0">
            <a:spAutoFit/>
          </a:bodyPr>
          <a:lstStyle/>
          <a:p>
            <a:pPr algn="ctr">
              <a:lnSpc>
                <a:spcPct val="107000"/>
              </a:lnSpc>
            </a:pPr>
            <a:endParaRPr lang="en-US" sz="6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lgn="ctr">
              <a:lnSpc>
                <a:spcPct val="107000"/>
              </a:lnSpc>
            </a:pPr>
            <a:r>
              <a:rPr lang="en-US" sz="20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Create an integrative technology infrastructure to support behavioral health service delivery.</a:t>
            </a:r>
          </a:p>
          <a:p>
            <a:pPr algn="ctr">
              <a:lnSpc>
                <a:spcPct val="107000"/>
              </a:lnSpc>
            </a:pPr>
            <a:endParaRPr lang="en-US" sz="6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2810906" y="2197412"/>
            <a:ext cx="3320141" cy="460639"/>
          </a:xfrm>
          <a:prstGeom prst="rect">
            <a:avLst/>
          </a:prstGeom>
        </p:spPr>
        <p:txBody>
          <a:bodyPr wrap="none">
            <a:spAutoFit/>
          </a:bodyPr>
          <a:lstStyle/>
          <a:p>
            <a:pPr algn="ctr">
              <a:lnSpc>
                <a:spcPct val="107000"/>
              </a:lnSpc>
            </a:pPr>
            <a:r>
              <a:rPr lang="en-US" sz="2400" b="1" dirty="0">
                <a:solidFill>
                  <a:srgbClr val="FFC000"/>
                </a:solidFill>
                <a:latin typeface="Rockwell" panose="02060603020205020403" pitchFamily="18" charset="0"/>
                <a:ea typeface="Times New Roman" panose="02020603050405020304" pitchFamily="18" charset="0"/>
                <a:cs typeface="Times New Roman" panose="02020603050405020304" pitchFamily="18" charset="0"/>
              </a:rPr>
              <a:t>Recommendation #9</a:t>
            </a:r>
          </a:p>
        </p:txBody>
      </p:sp>
      <p:sp>
        <p:nvSpPr>
          <p:cNvPr id="3" name="Slide Number Placeholder 2"/>
          <p:cNvSpPr>
            <a:spLocks noGrp="1"/>
          </p:cNvSpPr>
          <p:nvPr>
            <p:ph type="sldNum" sz="quarter" idx="12"/>
          </p:nvPr>
        </p:nvSpPr>
        <p:spPr/>
        <p:txBody>
          <a:bodyPr/>
          <a:lstStyle/>
          <a:p>
            <a:fld id="{F7C12BC4-994B-473A-871F-46235A85AC2B}" type="slidenum">
              <a:rPr lang="en-US" smtClean="0"/>
              <a:pPr/>
              <a:t>46</a:t>
            </a:fld>
            <a:endParaRPr lang="en-US" dirty="0"/>
          </a:p>
        </p:txBody>
      </p:sp>
    </p:spTree>
    <p:extLst>
      <p:ext uri="{BB962C8B-B14F-4D97-AF65-F5344CB8AC3E}">
        <p14:creationId xmlns:p14="http://schemas.microsoft.com/office/powerpoint/2010/main" val="1197337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27" y="348918"/>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47</a:t>
            </a:fld>
            <a:endParaRPr lang="en-US" dirty="0"/>
          </a:p>
        </p:txBody>
      </p:sp>
      <p:sp>
        <p:nvSpPr>
          <p:cNvPr id="9" name="Rectangle 8"/>
          <p:cNvSpPr/>
          <p:nvPr/>
        </p:nvSpPr>
        <p:spPr>
          <a:xfrm>
            <a:off x="578138" y="1035073"/>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046296"/>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#9</a:t>
            </a:r>
          </a:p>
        </p:txBody>
      </p:sp>
      <p:pic>
        <p:nvPicPr>
          <p:cNvPr id="1026" name="Picture 2" descr="Image result for thumbs up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950" y="2452779"/>
            <a:ext cx="658042" cy="6580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151" y="4737270"/>
            <a:ext cx="720513" cy="7205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5077" y="2653260"/>
            <a:ext cx="1285929" cy="399212"/>
          </a:xfrm>
          <a:prstGeom prst="rect">
            <a:avLst/>
          </a:prstGeom>
        </p:spPr>
        <p:txBody>
          <a:bodyPr wrap="none">
            <a:spAutoFit/>
          </a:bodyPr>
          <a:lstStyle/>
          <a:p>
            <a:pPr>
              <a:lnSpc>
                <a:spcPct val="107000"/>
              </a:lnSpc>
            </a:pPr>
            <a:r>
              <a:rPr lang="en-US" sz="20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Benefits </a:t>
            </a:r>
            <a:endParaRPr lang="en-US" sz="20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026664" y="4750299"/>
            <a:ext cx="2195700" cy="728533"/>
          </a:xfrm>
          <a:prstGeom prst="rect">
            <a:avLst/>
          </a:prstGeom>
        </p:spPr>
        <p:txBody>
          <a:bodyPr wrap="square">
            <a:spAutoFit/>
          </a:bodyPr>
          <a:lstStyle/>
          <a:p>
            <a:pPr>
              <a:lnSpc>
                <a:spcPct val="107000"/>
              </a:lnSpc>
            </a:pPr>
            <a:r>
              <a:rPr lang="en-US" sz="20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Areas of Opportunity</a:t>
            </a:r>
            <a:endParaRPr lang="en-US" sz="20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184695" y="1878849"/>
            <a:ext cx="5463962" cy="2003625"/>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Links key agencies, caregivers, and patients to a common information platform</a:t>
            </a:r>
          </a:p>
          <a:p>
            <a:pPr lvl="0">
              <a:lnSpc>
                <a:spcPct val="115000"/>
              </a:lnSpc>
            </a:pPr>
            <a:endParaRPr lang="en-US" sz="6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Increases the volume and accuracy of information exchanges among behavioral health providers </a:t>
            </a:r>
          </a:p>
          <a:p>
            <a:pPr lvl="0">
              <a:lnSpc>
                <a:spcPct val="115000"/>
              </a:lnSpc>
            </a:pPr>
            <a:endParaRPr lang="en-US" sz="600" dirty="0">
              <a:latin typeface="Rockwell" panose="02060603020205020403" pitchFamily="18"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Provides the technology environment to support a Learning Health system </a:t>
            </a:r>
          </a:p>
        </p:txBody>
      </p:sp>
      <p:sp>
        <p:nvSpPr>
          <p:cNvPr id="15" name="Rectangle 14"/>
          <p:cNvSpPr/>
          <p:nvPr/>
        </p:nvSpPr>
        <p:spPr>
          <a:xfrm>
            <a:off x="3184695" y="4236632"/>
            <a:ext cx="5260801" cy="1755865"/>
          </a:xfrm>
          <a:prstGeom prst="rect">
            <a:avLst/>
          </a:prstGeom>
        </p:spPr>
        <p:txBody>
          <a:bodyPr wrap="square">
            <a:spAutoFit/>
          </a:bodyPr>
          <a:lstStyle/>
          <a:p>
            <a:pPr marL="342900" lvl="0" indent="-342900">
              <a:lnSpc>
                <a:spcPct val="115000"/>
              </a:lnSpc>
              <a:buFont typeface="Symbol" panose="05050102010706020507" pitchFamily="18" charset="2"/>
              <a:buChar char=""/>
            </a:pPr>
            <a:endParaRPr lang="en-US" sz="1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Early identification and treatment of behavioral health needs</a:t>
            </a:r>
          </a:p>
          <a:p>
            <a:pPr lvl="0">
              <a:lnSpc>
                <a:spcPct val="115000"/>
              </a:lnSpc>
            </a:pPr>
            <a:endParaRPr lang="en-US" sz="6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Effective tracking and use of data for system improvement</a:t>
            </a:r>
          </a:p>
          <a:p>
            <a:pPr lvl="0">
              <a:lnSpc>
                <a:spcPct val="115000"/>
              </a:lnSpc>
            </a:pPr>
            <a:endParaRPr lang="en-US" sz="800" dirty="0">
              <a:latin typeface="Rockwell" panose="02060603020205020403" pitchFamily="18" charset="0"/>
              <a:ea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3003529" y="1659065"/>
            <a:ext cx="48041" cy="4730849"/>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306151" y="4101389"/>
            <a:ext cx="8341646" cy="3759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767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26" y="360700"/>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dirty="0"/>
              <a:t>www.pcghealth.com | Washington Behavioral Health System Assessment Final Recommendations </a:t>
            </a:r>
          </a:p>
        </p:txBody>
      </p:sp>
      <p:sp>
        <p:nvSpPr>
          <p:cNvPr id="3" name="Slide Number Placeholder 2"/>
          <p:cNvSpPr>
            <a:spLocks noGrp="1"/>
          </p:cNvSpPr>
          <p:nvPr>
            <p:ph type="sldNum" sz="quarter" idx="12"/>
          </p:nvPr>
        </p:nvSpPr>
        <p:spPr/>
        <p:txBody>
          <a:bodyPr/>
          <a:lstStyle/>
          <a:p>
            <a:fld id="{F7C12BC4-994B-473A-871F-46235A85AC2B}" type="slidenum">
              <a:rPr lang="en-US" smtClean="0"/>
              <a:pPr/>
              <a:t>48</a:t>
            </a:fld>
            <a:endParaRPr lang="en-US" dirty="0"/>
          </a:p>
        </p:txBody>
      </p:sp>
      <p:sp>
        <p:nvSpPr>
          <p:cNvPr id="9" name="Rectangle 8"/>
          <p:cNvSpPr/>
          <p:nvPr/>
        </p:nvSpPr>
        <p:spPr>
          <a:xfrm>
            <a:off x="565137" y="1031894"/>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3615" y="1038105"/>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#9</a:t>
            </a:r>
          </a:p>
        </p:txBody>
      </p:sp>
      <p:sp>
        <p:nvSpPr>
          <p:cNvPr id="4" name="Rectangle 3"/>
          <p:cNvSpPr/>
          <p:nvPr/>
        </p:nvSpPr>
        <p:spPr>
          <a:xfrm>
            <a:off x="1074938" y="2481465"/>
            <a:ext cx="1843755" cy="421654"/>
          </a:xfrm>
          <a:prstGeom prst="rect">
            <a:avLst/>
          </a:prstGeom>
        </p:spPr>
        <p:txBody>
          <a:bodyPr wrap="square">
            <a:spAutoFit/>
          </a:bodyPr>
          <a:lstStyle/>
          <a:p>
            <a:pPr>
              <a:lnSpc>
                <a:spcPct val="107000"/>
              </a:lnSpc>
            </a:pPr>
            <a:r>
              <a:rPr lang="en-US" sz="2000" b="1"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rPr>
              <a:t>Time Frame </a:t>
            </a:r>
            <a:endParaRPr lang="en-US" sz="2000" dirty="0">
              <a:solidFill>
                <a:srgbClr val="FBB034"/>
              </a:solidFill>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952247" y="4518251"/>
            <a:ext cx="2156720" cy="750975"/>
          </a:xfrm>
          <a:prstGeom prst="rect">
            <a:avLst/>
          </a:prstGeom>
        </p:spPr>
        <p:txBody>
          <a:bodyPr wrap="square">
            <a:spAutoFit/>
          </a:bodyPr>
          <a:lstStyle/>
          <a:p>
            <a:pPr>
              <a:lnSpc>
                <a:spcPct val="107000"/>
              </a:lnSpc>
            </a:pPr>
            <a:r>
              <a:rPr lang="en-US" sz="2000" b="1" dirty="0">
                <a:solidFill>
                  <a:srgbClr val="FDBB30"/>
                </a:solidFill>
                <a:latin typeface="Rockwell" panose="02060603020205020403" pitchFamily="18" charset="0"/>
                <a:ea typeface="Times New Roman" panose="02020603050405020304" pitchFamily="18" charset="0"/>
                <a:cs typeface="Times New Roman" panose="02020603050405020304" pitchFamily="18" charset="0"/>
              </a:rPr>
              <a:t>Key Considerations</a:t>
            </a:r>
          </a:p>
        </p:txBody>
      </p:sp>
      <p:sp>
        <p:nvSpPr>
          <p:cNvPr id="7" name="Rectangle 6"/>
          <p:cNvSpPr/>
          <p:nvPr/>
        </p:nvSpPr>
        <p:spPr>
          <a:xfrm>
            <a:off x="3288133" y="2189498"/>
            <a:ext cx="5263085" cy="1224951"/>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Arial" panose="020B0604020202020204" pitchFamily="34" charset="0"/>
              </a:rPr>
              <a:t>After a 6 to 12-month period of creating specifications, programming a system generally takes 2-3 years as capabilities are sequentially added in tiers</a:t>
            </a:r>
          </a:p>
        </p:txBody>
      </p:sp>
      <p:sp>
        <p:nvSpPr>
          <p:cNvPr id="15" name="Rectangle 14"/>
          <p:cNvSpPr/>
          <p:nvPr/>
        </p:nvSpPr>
        <p:spPr>
          <a:xfrm>
            <a:off x="3271384" y="4045027"/>
            <a:ext cx="5263085" cy="1932837"/>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Knowledge gap amongst providers and state staff as they are not universally familiar with using a similar IT system</a:t>
            </a:r>
          </a:p>
          <a:p>
            <a:pPr lvl="0">
              <a:lnSpc>
                <a:spcPct val="115000"/>
              </a:lnSpc>
            </a:pPr>
            <a:endParaRPr lang="en-US" sz="800" dirty="0">
              <a:latin typeface="Rockwell" panose="020606030202050204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600" dirty="0">
                <a:latin typeface="Rockwell" panose="02060603020205020403" pitchFamily="18" charset="0"/>
                <a:ea typeface="Times New Roman" panose="02020603050405020304" pitchFamily="18" charset="0"/>
                <a:cs typeface="Times New Roman" panose="02020603050405020304" pitchFamily="18" charset="0"/>
              </a:rPr>
              <a:t>Lack of current system means there isn’t much background from which to draw for system design elements</a:t>
            </a:r>
          </a:p>
        </p:txBody>
      </p:sp>
      <p:cxnSp>
        <p:nvCxnSpPr>
          <p:cNvPr id="17" name="Straight Connector 16"/>
          <p:cNvCxnSpPr/>
          <p:nvPr/>
        </p:nvCxnSpPr>
        <p:spPr>
          <a:xfrm>
            <a:off x="3184695" y="1972187"/>
            <a:ext cx="27709" cy="4315257"/>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flipV="1">
            <a:off x="390735" y="3689433"/>
            <a:ext cx="8160483" cy="29794"/>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descr="Image result for clock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442865" y="2350942"/>
            <a:ext cx="632073" cy="6320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nking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3383" y="4577090"/>
            <a:ext cx="548070" cy="54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04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137" y="1031894"/>
            <a:ext cx="7785678" cy="43782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7627" y="303535"/>
            <a:ext cx="7886700" cy="905069"/>
          </a:xfrm>
        </p:spPr>
        <p:txBody>
          <a:bodyPr/>
          <a:lstStyle/>
          <a:p>
            <a:r>
              <a:rPr lang="en-US" dirty="0"/>
              <a:t>Recommendations</a:t>
            </a:r>
          </a:p>
        </p:txBody>
      </p:sp>
      <p:sp>
        <p:nvSpPr>
          <p:cNvPr id="5" name="Footer Placeholder 4"/>
          <p:cNvSpPr>
            <a:spLocks noGrp="1"/>
          </p:cNvSpPr>
          <p:nvPr>
            <p:ph type="ftr" sz="quarter" idx="11"/>
          </p:nvPr>
        </p:nvSpPr>
        <p:spPr/>
        <p:txBody>
          <a:bodyPr/>
          <a:lstStyle/>
          <a:p>
            <a:r>
              <a:rPr lang="en-US"/>
              <a:t>www.pcghealth.com | Washington Behavioral Health System Assessment Final Recommendations </a:t>
            </a:r>
            <a:endParaRPr lang="en-US" dirty="0"/>
          </a:p>
        </p:txBody>
      </p:sp>
      <p:sp>
        <p:nvSpPr>
          <p:cNvPr id="11" name="Rectangle 10"/>
          <p:cNvSpPr/>
          <p:nvPr/>
        </p:nvSpPr>
        <p:spPr>
          <a:xfrm>
            <a:off x="643615" y="1038105"/>
            <a:ext cx="2541080" cy="368562"/>
          </a:xfrm>
          <a:prstGeom prst="rect">
            <a:avLst/>
          </a:prstGeom>
        </p:spPr>
        <p:txBody>
          <a:bodyPr wrap="none">
            <a:spAutoFit/>
          </a:bodyPr>
          <a:lstStyle/>
          <a:p>
            <a:pPr algn="ctr">
              <a:lnSpc>
                <a:spcPct val="107000"/>
              </a:lnSpc>
            </a:pPr>
            <a:r>
              <a:rPr lang="en-US"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Recommendation #9</a:t>
            </a:r>
          </a:p>
        </p:txBody>
      </p:sp>
      <p:grpSp>
        <p:nvGrpSpPr>
          <p:cNvPr id="12" name="Group 11"/>
          <p:cNvGrpSpPr/>
          <p:nvPr/>
        </p:nvGrpSpPr>
        <p:grpSpPr>
          <a:xfrm>
            <a:off x="2532320" y="2021805"/>
            <a:ext cx="3836009" cy="3657392"/>
            <a:chOff x="727211" y="2353878"/>
            <a:chExt cx="3959225" cy="3959225"/>
          </a:xfrm>
        </p:grpSpPr>
        <p:sp>
          <p:nvSpPr>
            <p:cNvPr id="13" name="AutoShape 12"/>
            <p:cNvSpPr>
              <a:spLocks noChangeAspect="1" noChangeArrowheads="1" noTextEdit="1"/>
            </p:cNvSpPr>
            <p:nvPr/>
          </p:nvSpPr>
          <p:spPr bwMode="gray">
            <a:xfrm>
              <a:off x="1927423" y="3545383"/>
              <a:ext cx="1595438" cy="159385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 name="Freeform 50"/>
            <p:cNvSpPr>
              <a:spLocks/>
            </p:cNvSpPr>
            <p:nvPr>
              <p:custDataLst>
                <p:tags r:id="rId1"/>
              </p:custDataLst>
            </p:nvPr>
          </p:nvSpPr>
          <p:spPr bwMode="gray">
            <a:xfrm>
              <a:off x="1078375" y="4961364"/>
              <a:ext cx="3364838" cy="1351739"/>
            </a:xfrm>
            <a:custGeom>
              <a:avLst/>
              <a:gdLst>
                <a:gd name="T0" fmla="*/ 9192 w 498"/>
                <a:gd name="T1" fmla="*/ 0 h 200"/>
                <a:gd name="T2" fmla="*/ 9103 w 498"/>
                <a:gd name="T3" fmla="*/ 112 h 200"/>
                <a:gd name="T4" fmla="*/ 3131 w 498"/>
                <a:gd name="T5" fmla="*/ 1456 h 200"/>
                <a:gd name="T6" fmla="*/ 1831 w 498"/>
                <a:gd name="T7" fmla="*/ 498 h 200"/>
                <a:gd name="T8" fmla="*/ 441 w 498"/>
                <a:gd name="T9" fmla="*/ 275 h 200"/>
                <a:gd name="T10" fmla="*/ 0 w 498"/>
                <a:gd name="T11" fmla="*/ 1366 h 200"/>
                <a:gd name="T12" fmla="*/ 5310 w 498"/>
                <a:gd name="T13" fmla="*/ 3689 h 200"/>
                <a:gd name="T14" fmla="*/ 10976 w 498"/>
                <a:gd name="T15" fmla="*/ 868 h 200"/>
                <a:gd name="T16" fmla="*/ 9634 w 498"/>
                <a:gd name="T17" fmla="*/ 1108 h 200"/>
                <a:gd name="T18" fmla="*/ 9192 w 498"/>
                <a:gd name="T19" fmla="*/ 0 h 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8"/>
                <a:gd name="T31" fmla="*/ 0 h 200"/>
                <a:gd name="T32" fmla="*/ 498 w 498"/>
                <a:gd name="T33" fmla="*/ 200 h 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8" h="200">
                  <a:moveTo>
                    <a:pt x="417" y="0"/>
                  </a:moveTo>
                  <a:cubicBezTo>
                    <a:pt x="415" y="2"/>
                    <a:pt x="414" y="4"/>
                    <a:pt x="413" y="6"/>
                  </a:cubicBezTo>
                  <a:cubicBezTo>
                    <a:pt x="358" y="101"/>
                    <a:pt x="237" y="134"/>
                    <a:pt x="142" y="79"/>
                  </a:cubicBezTo>
                  <a:cubicBezTo>
                    <a:pt x="118" y="66"/>
                    <a:pt x="99" y="48"/>
                    <a:pt x="83" y="27"/>
                  </a:cubicBezTo>
                  <a:cubicBezTo>
                    <a:pt x="20" y="15"/>
                    <a:pt x="20" y="15"/>
                    <a:pt x="20" y="15"/>
                  </a:cubicBezTo>
                  <a:cubicBezTo>
                    <a:pt x="0" y="74"/>
                    <a:pt x="0" y="74"/>
                    <a:pt x="0" y="74"/>
                  </a:cubicBezTo>
                  <a:cubicBezTo>
                    <a:pt x="53" y="150"/>
                    <a:pt x="141" y="200"/>
                    <a:pt x="241" y="200"/>
                  </a:cubicBezTo>
                  <a:cubicBezTo>
                    <a:pt x="352" y="200"/>
                    <a:pt x="449" y="138"/>
                    <a:pt x="498" y="47"/>
                  </a:cubicBezTo>
                  <a:cubicBezTo>
                    <a:pt x="437" y="60"/>
                    <a:pt x="437" y="60"/>
                    <a:pt x="437" y="60"/>
                  </a:cubicBezTo>
                  <a:lnTo>
                    <a:pt x="417" y="0"/>
                  </a:lnTo>
                  <a:close/>
                </a:path>
              </a:pathLst>
            </a:custGeom>
            <a:solidFill>
              <a:srgbClr val="FBB034"/>
            </a:solidFill>
            <a:ln w="3175" cap="flat" cmpd="sng">
              <a:solidFill>
                <a:schemeClr val="bg2"/>
              </a:solidFill>
              <a:prstDash val="solid"/>
              <a:round/>
              <a:headEnd type="none" w="med" len="med"/>
              <a:tailEnd type="none" w="med" len="med"/>
            </a:ln>
          </p:spPr>
          <p:txBody>
            <a:bodyPr/>
            <a:lstStyle/>
            <a:p>
              <a:endParaRPr lang="en-GB" dirty="0"/>
            </a:p>
          </p:txBody>
        </p:sp>
        <p:sp>
          <p:nvSpPr>
            <p:cNvPr id="18" name="Freeform 51"/>
            <p:cNvSpPr>
              <a:spLocks/>
            </p:cNvSpPr>
            <p:nvPr>
              <p:custDataLst>
                <p:tags r:id="rId2"/>
              </p:custDataLst>
            </p:nvPr>
          </p:nvSpPr>
          <p:spPr bwMode="gray">
            <a:xfrm>
              <a:off x="727211" y="2360172"/>
              <a:ext cx="2094028" cy="3007186"/>
            </a:xfrm>
            <a:custGeom>
              <a:avLst/>
              <a:gdLst>
                <a:gd name="T0" fmla="*/ 2732 w 310"/>
                <a:gd name="T1" fmla="*/ 7322 h 445"/>
                <a:gd name="T2" fmla="*/ 2666 w 310"/>
                <a:gd name="T3" fmla="*/ 3560 h 445"/>
                <a:gd name="T4" fmla="*/ 5904 w 310"/>
                <a:gd name="T5" fmla="*/ 1752 h 445"/>
                <a:gd name="T6" fmla="*/ 6829 w 310"/>
                <a:gd name="T7" fmla="*/ 867 h 445"/>
                <a:gd name="T8" fmla="*/ 5928 w 310"/>
                <a:gd name="T9" fmla="*/ 0 h 445"/>
                <a:gd name="T10" fmla="*/ 0 w 310"/>
                <a:gd name="T11" fmla="*/ 5385 h 445"/>
                <a:gd name="T12" fmla="*/ 948 w 310"/>
                <a:gd name="T13" fmla="*/ 8207 h 445"/>
                <a:gd name="T14" fmla="*/ 1408 w 310"/>
                <a:gd name="T15" fmla="*/ 7099 h 445"/>
                <a:gd name="T16" fmla="*/ 2732 w 310"/>
                <a:gd name="T17" fmla="*/ 7322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0"/>
                <a:gd name="T28" fmla="*/ 0 h 445"/>
                <a:gd name="T29" fmla="*/ 310 w 310"/>
                <a:gd name="T30" fmla="*/ 445 h 4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0" h="445">
                  <a:moveTo>
                    <a:pt x="124" y="397"/>
                  </a:moveTo>
                  <a:cubicBezTo>
                    <a:pt x="87" y="337"/>
                    <a:pt x="83" y="259"/>
                    <a:pt x="121" y="193"/>
                  </a:cubicBezTo>
                  <a:cubicBezTo>
                    <a:pt x="153" y="137"/>
                    <a:pt x="208" y="103"/>
                    <a:pt x="268" y="95"/>
                  </a:cubicBezTo>
                  <a:cubicBezTo>
                    <a:pt x="310" y="47"/>
                    <a:pt x="310" y="47"/>
                    <a:pt x="310" y="47"/>
                  </a:cubicBezTo>
                  <a:cubicBezTo>
                    <a:pt x="269" y="0"/>
                    <a:pt x="269" y="0"/>
                    <a:pt x="269" y="0"/>
                  </a:cubicBezTo>
                  <a:cubicBezTo>
                    <a:pt x="119" y="13"/>
                    <a:pt x="0" y="139"/>
                    <a:pt x="0" y="292"/>
                  </a:cubicBezTo>
                  <a:cubicBezTo>
                    <a:pt x="0" y="348"/>
                    <a:pt x="16" y="401"/>
                    <a:pt x="43" y="445"/>
                  </a:cubicBezTo>
                  <a:cubicBezTo>
                    <a:pt x="64" y="385"/>
                    <a:pt x="64" y="385"/>
                    <a:pt x="64" y="385"/>
                  </a:cubicBezTo>
                  <a:lnTo>
                    <a:pt x="124" y="397"/>
                  </a:lnTo>
                  <a:close/>
                </a:path>
              </a:pathLst>
            </a:custGeom>
            <a:solidFill>
              <a:srgbClr val="BDBDBA"/>
            </a:solidFill>
            <a:ln w="3175" cap="flat" cmpd="sng">
              <a:solidFill>
                <a:schemeClr val="bg2"/>
              </a:solidFill>
              <a:prstDash val="solid"/>
              <a:round/>
              <a:headEnd type="none" w="med" len="med"/>
              <a:tailEnd type="none" w="med" len="med"/>
            </a:ln>
          </p:spPr>
          <p:txBody>
            <a:bodyPr/>
            <a:lstStyle/>
            <a:p>
              <a:endParaRPr lang="en-GB" dirty="0"/>
            </a:p>
          </p:txBody>
        </p:sp>
        <p:sp>
          <p:nvSpPr>
            <p:cNvPr id="19" name="Freeform 52"/>
            <p:cNvSpPr>
              <a:spLocks/>
            </p:cNvSpPr>
            <p:nvPr>
              <p:custDataLst>
                <p:tags r:id="rId3"/>
              </p:custDataLst>
            </p:nvPr>
          </p:nvSpPr>
          <p:spPr bwMode="gray">
            <a:xfrm>
              <a:off x="2658610" y="2353878"/>
              <a:ext cx="2027826" cy="2904900"/>
            </a:xfrm>
            <a:custGeom>
              <a:avLst/>
              <a:gdLst>
                <a:gd name="T0" fmla="*/ 0 w 300"/>
                <a:gd name="T1" fmla="*/ 1752 h 430"/>
                <a:gd name="T2" fmla="*/ 2339 w 300"/>
                <a:gd name="T3" fmla="*/ 2228 h 430"/>
                <a:gd name="T4" fmla="*/ 4213 w 300"/>
                <a:gd name="T5" fmla="*/ 6800 h 430"/>
                <a:gd name="T6" fmla="*/ 4654 w 300"/>
                <a:gd name="T7" fmla="*/ 7925 h 430"/>
                <a:gd name="T8" fmla="*/ 5998 w 300"/>
                <a:gd name="T9" fmla="*/ 7702 h 430"/>
                <a:gd name="T10" fmla="*/ 6618 w 300"/>
                <a:gd name="T11" fmla="*/ 5401 h 430"/>
                <a:gd name="T12" fmla="*/ 155 w 300"/>
                <a:gd name="T13" fmla="*/ 0 h 430"/>
                <a:gd name="T14" fmla="*/ 0 w 300"/>
                <a:gd name="T15" fmla="*/ 17 h 430"/>
                <a:gd name="T16" fmla="*/ 925 w 300"/>
                <a:gd name="T17" fmla="*/ 884 h 430"/>
                <a:gd name="T18" fmla="*/ 0 w 300"/>
                <a:gd name="T19" fmla="*/ 1752 h 4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430"/>
                <a:gd name="T32" fmla="*/ 300 w 300"/>
                <a:gd name="T33" fmla="*/ 430 h 4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430">
                  <a:moveTo>
                    <a:pt x="0" y="95"/>
                  </a:moveTo>
                  <a:cubicBezTo>
                    <a:pt x="36" y="94"/>
                    <a:pt x="73" y="102"/>
                    <a:pt x="106" y="121"/>
                  </a:cubicBezTo>
                  <a:cubicBezTo>
                    <a:pt x="193" y="172"/>
                    <a:pt x="228" y="278"/>
                    <a:pt x="191" y="369"/>
                  </a:cubicBezTo>
                  <a:cubicBezTo>
                    <a:pt x="211" y="430"/>
                    <a:pt x="211" y="430"/>
                    <a:pt x="211" y="430"/>
                  </a:cubicBezTo>
                  <a:cubicBezTo>
                    <a:pt x="272" y="418"/>
                    <a:pt x="272" y="418"/>
                    <a:pt x="272" y="418"/>
                  </a:cubicBezTo>
                  <a:cubicBezTo>
                    <a:pt x="290" y="380"/>
                    <a:pt x="300" y="338"/>
                    <a:pt x="300" y="293"/>
                  </a:cubicBezTo>
                  <a:cubicBezTo>
                    <a:pt x="300" y="132"/>
                    <a:pt x="169" y="0"/>
                    <a:pt x="7" y="0"/>
                  </a:cubicBezTo>
                  <a:cubicBezTo>
                    <a:pt x="5" y="0"/>
                    <a:pt x="2" y="1"/>
                    <a:pt x="0" y="1"/>
                  </a:cubicBezTo>
                  <a:cubicBezTo>
                    <a:pt x="42" y="48"/>
                    <a:pt x="42" y="48"/>
                    <a:pt x="42" y="48"/>
                  </a:cubicBezTo>
                  <a:lnTo>
                    <a:pt x="0" y="95"/>
                  </a:lnTo>
                  <a:close/>
                </a:path>
              </a:pathLst>
            </a:custGeom>
            <a:solidFill>
              <a:srgbClr val="00AAD2"/>
            </a:solidFill>
            <a:ln w="3175" cap="flat" cmpd="sng">
              <a:solidFill>
                <a:schemeClr val="bg2"/>
              </a:solidFill>
              <a:prstDash val="solid"/>
              <a:round/>
              <a:headEnd type="none" w="med" len="med"/>
              <a:tailEnd type="none" w="med" len="med"/>
            </a:ln>
          </p:spPr>
          <p:txBody>
            <a:bodyPr/>
            <a:lstStyle/>
            <a:p>
              <a:endParaRPr lang="en-GB" dirty="0"/>
            </a:p>
          </p:txBody>
        </p:sp>
        <p:sp>
          <p:nvSpPr>
            <p:cNvPr id="20" name="TextBox 19"/>
            <p:cNvSpPr txBox="1"/>
            <p:nvPr/>
          </p:nvSpPr>
          <p:spPr>
            <a:xfrm rot="18090257">
              <a:off x="738758" y="3270793"/>
              <a:ext cx="2233205" cy="1112140"/>
            </a:xfrm>
            <a:prstGeom prst="rect">
              <a:avLst/>
            </a:prstGeom>
            <a:noFill/>
          </p:spPr>
          <p:txBody>
            <a:bodyPr wrap="square" lIns="0" tIns="0" rIns="0" bIns="0" rtlCol="0" anchor="ctr">
              <a:prstTxWarp prst="textArchUp">
                <a:avLst/>
              </a:prstTxWarp>
              <a:noAutofit/>
            </a:bodyPr>
            <a:lstStyle/>
            <a:p>
              <a:pPr algn="ctr">
                <a:spcAft>
                  <a:spcPts val="900"/>
                </a:spcAft>
              </a:pPr>
              <a:r>
                <a:rPr lang="en-GB" dirty="0">
                  <a:solidFill>
                    <a:schemeClr val="bg1"/>
                  </a:solidFill>
                  <a:latin typeface="Georgia" pitchFamily="18" charset="0"/>
                </a:rPr>
                <a:t>Linked technology platform</a:t>
              </a:r>
              <a:r>
                <a:rPr lang="en-GB" dirty="0">
                  <a:solidFill>
                    <a:schemeClr val="bg2"/>
                  </a:solidFill>
                  <a:latin typeface="Georgia" pitchFamily="18" charset="0"/>
                </a:rPr>
                <a:t> </a:t>
              </a:r>
            </a:p>
          </p:txBody>
        </p:sp>
        <p:sp>
          <p:nvSpPr>
            <p:cNvPr id="21" name="TextBox 20"/>
            <p:cNvSpPr txBox="1"/>
            <p:nvPr/>
          </p:nvSpPr>
          <p:spPr>
            <a:xfrm>
              <a:off x="1211376" y="4677711"/>
              <a:ext cx="2894466" cy="1453395"/>
            </a:xfrm>
            <a:prstGeom prst="rect">
              <a:avLst/>
            </a:prstGeom>
            <a:noFill/>
          </p:spPr>
          <p:txBody>
            <a:bodyPr wrap="square" lIns="0" tIns="0" rIns="0" bIns="0" rtlCol="0" anchor="ctr">
              <a:prstTxWarp prst="textArchDown">
                <a:avLst/>
              </a:prstTxWarp>
              <a:noAutofit/>
            </a:bodyPr>
            <a:lstStyle/>
            <a:p>
              <a:pPr algn="ctr">
                <a:spcAft>
                  <a:spcPts val="900"/>
                </a:spcAft>
              </a:pPr>
              <a:r>
                <a:rPr lang="en-GB" dirty="0">
                  <a:solidFill>
                    <a:schemeClr val="bg1"/>
                  </a:solidFill>
                  <a:latin typeface="Georgia" pitchFamily="18" charset="0"/>
                </a:rPr>
                <a:t>Behavioral Health Assessment Tool</a:t>
              </a:r>
            </a:p>
          </p:txBody>
        </p:sp>
      </p:grpSp>
      <p:sp>
        <p:nvSpPr>
          <p:cNvPr id="26" name="TextBox 25"/>
          <p:cNvSpPr txBox="1"/>
          <p:nvPr/>
        </p:nvSpPr>
        <p:spPr>
          <a:xfrm rot="4108845">
            <a:off x="3970267" y="2831614"/>
            <a:ext cx="2360919" cy="1490489"/>
          </a:xfrm>
          <a:prstGeom prst="rect">
            <a:avLst/>
          </a:prstGeom>
          <a:noFill/>
        </p:spPr>
        <p:txBody>
          <a:bodyPr wrap="square" lIns="0" tIns="0" rIns="0" bIns="0" rtlCol="0" anchor="ctr">
            <a:prstTxWarp prst="textArchUp">
              <a:avLst/>
            </a:prstTxWarp>
            <a:noAutofit/>
          </a:bodyPr>
          <a:lstStyle/>
          <a:p>
            <a:pPr algn="ctr">
              <a:spcAft>
                <a:spcPts val="900"/>
              </a:spcAft>
            </a:pPr>
            <a:r>
              <a:rPr lang="en-GB" dirty="0">
                <a:solidFill>
                  <a:schemeClr val="bg1"/>
                </a:solidFill>
                <a:latin typeface="Georgia" pitchFamily="18" charset="0"/>
              </a:rPr>
              <a:t>Electronic Health Records</a:t>
            </a:r>
          </a:p>
        </p:txBody>
      </p:sp>
      <p:sp>
        <p:nvSpPr>
          <p:cNvPr id="7" name="Rectangle 6"/>
          <p:cNvSpPr/>
          <p:nvPr/>
        </p:nvSpPr>
        <p:spPr>
          <a:xfrm>
            <a:off x="3360638" y="2901065"/>
            <a:ext cx="2119570" cy="830997"/>
          </a:xfrm>
          <a:prstGeom prst="rect">
            <a:avLst/>
          </a:prstGeom>
        </p:spPr>
        <p:txBody>
          <a:bodyPr wrap="square">
            <a:spAutoFit/>
          </a:bodyPr>
          <a:lstStyle/>
          <a:p>
            <a:pPr algn="ctr"/>
            <a:r>
              <a:rPr lang="en-US" sz="1600" dirty="0">
                <a:latin typeface="Rockwell" panose="02060603020205020403" pitchFamily="18" charset="0"/>
                <a:ea typeface="Times New Roman" panose="02020603050405020304" pitchFamily="18" charset="0"/>
                <a:cs typeface="Times New Roman" panose="02020603050405020304" pitchFamily="18" charset="0"/>
              </a:rPr>
              <a:t>Integrative technology infrastructure </a:t>
            </a:r>
            <a:endParaRPr lang="en-US" sz="1600" dirty="0"/>
          </a:p>
        </p:txBody>
      </p:sp>
      <p:pic>
        <p:nvPicPr>
          <p:cNvPr id="21506" name="Picture 2" descr="Image result for multiple computer icon"/>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24102" y="3882324"/>
            <a:ext cx="803639" cy="8036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0246" y="1847092"/>
            <a:ext cx="3162300" cy="1169551"/>
          </a:xfrm>
          <a:prstGeom prst="rect">
            <a:avLst/>
          </a:prstGeom>
        </p:spPr>
        <p:txBody>
          <a:bodyPr wrap="square">
            <a:spAutoFit/>
          </a:bodyPr>
          <a:lstStyle/>
          <a:p>
            <a:r>
              <a:rPr lang="en-US" sz="1400" dirty="0">
                <a:latin typeface="Rockwell" panose="02060603020205020403" pitchFamily="18" charset="0"/>
                <a:ea typeface="Times New Roman" panose="02020603050405020304" pitchFamily="18" charset="0"/>
                <a:cs typeface="Arial" panose="020B0604020202020204" pitchFamily="34" charset="0"/>
              </a:rPr>
              <a:t>Multiple states have developed technology platforms linking major service delivery programs. Washington can follow best practices from these systems. </a:t>
            </a:r>
          </a:p>
        </p:txBody>
      </p:sp>
      <p:cxnSp>
        <p:nvCxnSpPr>
          <p:cNvPr id="28" name="Elbow Connector 27"/>
          <p:cNvCxnSpPr/>
          <p:nvPr/>
        </p:nvCxnSpPr>
        <p:spPr>
          <a:xfrm>
            <a:off x="1390214" y="3016643"/>
            <a:ext cx="1175918" cy="602318"/>
          </a:xfrm>
          <a:prstGeom prst="bentConnector3">
            <a:avLst>
              <a:gd name="adj1" fmla="val -269"/>
            </a:avLst>
          </a:prstGeom>
          <a:ln w="19050">
            <a:solidFill>
              <a:srgbClr val="BDBDBA"/>
            </a:solidFill>
          </a:ln>
        </p:spPr>
        <p:style>
          <a:lnRef idx="1">
            <a:schemeClr val="accent1"/>
          </a:lnRef>
          <a:fillRef idx="0">
            <a:schemeClr val="accent1"/>
          </a:fillRef>
          <a:effectRef idx="0">
            <a:schemeClr val="accent1"/>
          </a:effectRef>
          <a:fontRef idx="minor">
            <a:schemeClr val="tx1"/>
          </a:fontRef>
        </p:style>
      </p:cxnSp>
      <p:sp>
        <p:nvSpPr>
          <p:cNvPr id="21504" name="Rectangle 21503"/>
          <p:cNvSpPr/>
          <p:nvPr/>
        </p:nvSpPr>
        <p:spPr>
          <a:xfrm>
            <a:off x="6399238" y="2018245"/>
            <a:ext cx="2516162" cy="2523768"/>
          </a:xfrm>
          <a:prstGeom prst="rect">
            <a:avLst/>
          </a:prstGeom>
        </p:spPr>
        <p:txBody>
          <a:bodyPr wrap="square">
            <a:spAutoFit/>
          </a:bodyPr>
          <a:lstStyle/>
          <a:p>
            <a:pPr marL="285750" indent="-285750">
              <a:buFont typeface="Arial" panose="020B0604020202020204" pitchFamily="34" charset="0"/>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Incorporate electronic health information as part of the data contained in the system. </a:t>
            </a:r>
          </a:p>
          <a:p>
            <a:pPr marL="285750" indent="-285750">
              <a:buFont typeface="Arial" panose="020B0604020202020204" pitchFamily="34" charset="0"/>
              <a:buChar char="•"/>
            </a:pPr>
            <a:r>
              <a:rPr lang="en-US" sz="1400" dirty="0">
                <a:latin typeface="Rockwell" panose="02060603020205020403" pitchFamily="18" charset="0"/>
              </a:rPr>
              <a:t>Build a learning health system that uses health information to drive decision making and increase effective health care practices. </a:t>
            </a:r>
          </a:p>
          <a:p>
            <a:endParaRPr lang="en-US" dirty="0"/>
          </a:p>
        </p:txBody>
      </p:sp>
      <p:cxnSp>
        <p:nvCxnSpPr>
          <p:cNvPr id="21507" name="Elbow Connector 21506"/>
          <p:cNvCxnSpPr/>
          <p:nvPr/>
        </p:nvCxnSpPr>
        <p:spPr>
          <a:xfrm flipV="1">
            <a:off x="5671127" y="2177516"/>
            <a:ext cx="697202" cy="314036"/>
          </a:xfrm>
          <a:prstGeom prst="bentConnector3">
            <a:avLst>
              <a:gd name="adj1" fmla="val -1666"/>
            </a:avLst>
          </a:prstGeom>
          <a:ln w="19050">
            <a:solidFill>
              <a:srgbClr val="00AAD2"/>
            </a:solidFill>
          </a:ln>
        </p:spPr>
        <p:style>
          <a:lnRef idx="1">
            <a:schemeClr val="accent1"/>
          </a:lnRef>
          <a:fillRef idx="0">
            <a:schemeClr val="accent1"/>
          </a:fillRef>
          <a:effectRef idx="0">
            <a:schemeClr val="accent1"/>
          </a:effectRef>
          <a:fontRef idx="minor">
            <a:schemeClr val="tx1"/>
          </a:fontRef>
        </p:style>
      </p:cxnSp>
      <p:sp>
        <p:nvSpPr>
          <p:cNvPr id="21509" name="Rectangle 21508"/>
          <p:cNvSpPr/>
          <p:nvPr/>
        </p:nvSpPr>
        <p:spPr>
          <a:xfrm>
            <a:off x="810215" y="5772595"/>
            <a:ext cx="7384799" cy="783869"/>
          </a:xfrm>
          <a:prstGeom prst="rect">
            <a:avLst/>
          </a:prstGeom>
        </p:spPr>
        <p:txBody>
          <a:bodyPr wrap="square">
            <a:spAutoFit/>
          </a:bodyPr>
          <a:lstStyle/>
          <a:p>
            <a:pPr marL="285750" indent="-285750" algn="ctr">
              <a:lnSpc>
                <a:spcPct val="107000"/>
              </a:lnSpc>
              <a:spcAft>
                <a:spcPts val="800"/>
              </a:spcAft>
              <a:buFont typeface="Arial" panose="020B0604020202020204" pitchFamily="34" charset="0"/>
              <a:buChar char="•"/>
            </a:pPr>
            <a:r>
              <a:rPr lang="en-US" sz="1400" dirty="0">
                <a:latin typeface="Rockwell" panose="02060603020205020403" pitchFamily="18" charset="0"/>
                <a:ea typeface="Times New Roman" panose="02020603050405020304" pitchFamily="18" charset="0"/>
                <a:cs typeface="Times New Roman" panose="02020603050405020304" pitchFamily="18" charset="0"/>
              </a:rPr>
              <a:t>A missing component in Washington’s behavioral health system is a behavioral health assessment tool similar to the Comprehensive Assessment Reporting Evaluation (CARE) tool used by ALTSA.</a:t>
            </a:r>
          </a:p>
        </p:txBody>
      </p:sp>
      <p:cxnSp>
        <p:nvCxnSpPr>
          <p:cNvPr id="21511" name="Elbow Connector 21510"/>
          <p:cNvCxnSpPr/>
          <p:nvPr/>
        </p:nvCxnSpPr>
        <p:spPr>
          <a:xfrm rot="10800000" flipV="1">
            <a:off x="1200727" y="5262321"/>
            <a:ext cx="2065822" cy="432990"/>
          </a:xfrm>
          <a:prstGeom prst="bentConnector3">
            <a:avLst>
              <a:gd name="adj1" fmla="val 99628"/>
            </a:avLst>
          </a:prstGeom>
          <a:ln w="19050">
            <a:solidFill>
              <a:srgbClr val="FBB034"/>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F7C12BC4-994B-473A-871F-46235A85AC2B}" type="slidenum">
              <a:rPr lang="en-US" smtClean="0"/>
              <a:pPr/>
              <a:t>49</a:t>
            </a:fld>
            <a:endParaRPr lang="en-US" dirty="0"/>
          </a:p>
        </p:txBody>
      </p:sp>
    </p:spTree>
    <p:extLst>
      <p:ext uri="{BB962C8B-B14F-4D97-AF65-F5344CB8AC3E}">
        <p14:creationId xmlns:p14="http://schemas.microsoft.com/office/powerpoint/2010/main" val="152488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6097" y="3114769"/>
            <a:ext cx="3233057" cy="27417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3694099" y="2484289"/>
            <a:ext cx="5209756" cy="3372225"/>
            <a:chOff x="3694099" y="2484289"/>
            <a:chExt cx="5313828" cy="3372225"/>
          </a:xfrm>
        </p:grpSpPr>
        <p:sp>
          <p:nvSpPr>
            <p:cNvPr id="46" name="Isosceles Triangle 45"/>
            <p:cNvSpPr/>
            <p:nvPr/>
          </p:nvSpPr>
          <p:spPr>
            <a:xfrm rot="16200000">
              <a:off x="3533954" y="4008977"/>
              <a:ext cx="975423" cy="655134"/>
            </a:xfrm>
            <a:prstGeom prst="triangle">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349231" y="2484289"/>
              <a:ext cx="4658696" cy="3372225"/>
            </a:xfrm>
            <a:prstGeom prst="rect">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571500" y="409652"/>
            <a:ext cx="7886700" cy="905069"/>
          </a:xfrm>
        </p:spPr>
        <p:txBody>
          <a:bodyPr/>
          <a:lstStyle/>
          <a:p>
            <a:r>
              <a:rPr lang="en-US" dirty="0"/>
              <a:t>PCG Scope of Work </a:t>
            </a:r>
          </a:p>
        </p:txBody>
      </p:sp>
      <p:sp>
        <p:nvSpPr>
          <p:cNvPr id="4" name="Footer Placeholder 3"/>
          <p:cNvSpPr>
            <a:spLocks noGrp="1"/>
          </p:cNvSpPr>
          <p:nvPr>
            <p:ph type="ftr" sz="quarter" idx="11"/>
          </p:nvPr>
        </p:nvSpPr>
        <p:spPr/>
        <p:txBody>
          <a:bodyPr/>
          <a:lstStyle/>
          <a:p>
            <a:r>
              <a:rPr lang="en-US" dirty="0"/>
              <a:t>www.pcghealth.com | Washington Behavioral Health System Assessment Final Recommendations </a:t>
            </a:r>
          </a:p>
        </p:txBody>
      </p:sp>
      <p:sp>
        <p:nvSpPr>
          <p:cNvPr id="6" name="Rectangle 5"/>
          <p:cNvSpPr/>
          <p:nvPr/>
        </p:nvSpPr>
        <p:spPr>
          <a:xfrm>
            <a:off x="676861" y="2484289"/>
            <a:ext cx="3243645" cy="630480"/>
          </a:xfrm>
          <a:prstGeom prst="rect">
            <a:avLst/>
          </a:prstGeom>
          <a:solidFill>
            <a:srgbClr val="00549E"/>
          </a:solidFill>
          <a:ln w="12700">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BB034"/>
              </a:solidFill>
            </a:endParaRPr>
          </a:p>
        </p:txBody>
      </p:sp>
      <p:sp>
        <p:nvSpPr>
          <p:cNvPr id="7" name="Rectangle 6"/>
          <p:cNvSpPr/>
          <p:nvPr/>
        </p:nvSpPr>
        <p:spPr>
          <a:xfrm>
            <a:off x="686098" y="1101323"/>
            <a:ext cx="7910984" cy="923330"/>
          </a:xfrm>
          <a:prstGeom prst="rect">
            <a:avLst/>
          </a:prstGeom>
        </p:spPr>
        <p:txBody>
          <a:bodyPr wrap="square">
            <a:spAutoFit/>
          </a:bodyPr>
          <a:lstStyle/>
          <a:p>
            <a:pPr algn="ctr"/>
            <a:r>
              <a:rPr lang="en-US" dirty="0">
                <a:solidFill>
                  <a:srgbClr val="A2958A"/>
                </a:solidFill>
                <a:latin typeface="Rockwell" panose="02060603020205020403" pitchFamily="18" charset="0"/>
                <a:ea typeface="Times New Roman" panose="02020603050405020304" pitchFamily="18" charset="0"/>
                <a:cs typeface="Arial" panose="020B0604020202020204" pitchFamily="34" charset="0"/>
              </a:rPr>
              <a:t>PCG is contracted to examine the current configuration and financing of the state hospital system and make recommendations in several areas as directed in Engrossed Substitute Senate Bill 6656</a:t>
            </a:r>
            <a:r>
              <a:rPr lang="en-US" sz="1600" b="1" dirty="0">
                <a:solidFill>
                  <a:srgbClr val="A2958A"/>
                </a:solidFill>
                <a:latin typeface="Rockwell" panose="02060603020205020403" pitchFamily="18" charset="0"/>
                <a:ea typeface="Times New Roman" panose="02020603050405020304" pitchFamily="18" charset="0"/>
                <a:cs typeface="Arial" panose="020B0604020202020204" pitchFamily="34" charset="0"/>
              </a:rPr>
              <a:t>. </a:t>
            </a:r>
            <a:endParaRPr lang="en-US" sz="1600" b="1" dirty="0">
              <a:solidFill>
                <a:srgbClr val="A2958A"/>
              </a:solidFill>
              <a:latin typeface="Rockwell" panose="02060603020205020403" pitchFamily="18" charset="0"/>
              <a:cs typeface="Arial" panose="020B0604020202020204" pitchFamily="34" charset="0"/>
            </a:endParaRPr>
          </a:p>
        </p:txBody>
      </p:sp>
      <p:sp>
        <p:nvSpPr>
          <p:cNvPr id="8" name="Rectangle 7"/>
          <p:cNvSpPr/>
          <p:nvPr/>
        </p:nvSpPr>
        <p:spPr>
          <a:xfrm>
            <a:off x="4408498" y="2587667"/>
            <a:ext cx="4554624" cy="3034805"/>
          </a:xfrm>
          <a:prstGeom prst="rect">
            <a:avLst/>
          </a:prstGeom>
        </p:spPr>
        <p:txBody>
          <a:bodyPr wrap="square">
            <a:spAutoFit/>
          </a:bodyPr>
          <a:lstStyle/>
          <a:p>
            <a:pPr>
              <a:lnSpc>
                <a:spcPct val="107000"/>
              </a:lnSpc>
              <a:spcAft>
                <a:spcPts val="800"/>
              </a:spcAft>
            </a:pPr>
            <a:r>
              <a:rPr lang="en-US" sz="1600" b="1" dirty="0">
                <a:latin typeface="Arial" panose="020B0604020202020204" pitchFamily="34" charset="0"/>
                <a:ea typeface="Times New Roman" panose="02020603050405020304" pitchFamily="18" charset="0"/>
                <a:cs typeface="Arial" panose="020B0604020202020204" pitchFamily="34" charset="0"/>
              </a:rPr>
              <a:t>The Final Recommendations Report has been submitted to OFM for review</a:t>
            </a:r>
            <a:r>
              <a:rPr lang="en-US" sz="1600" dirty="0">
                <a:latin typeface="Arial" panose="020B0604020202020204" pitchFamily="34" charset="0"/>
                <a:ea typeface="Times New Roman" panose="02020603050405020304" pitchFamily="18" charset="0"/>
                <a:cs typeface="Arial" panose="020B0604020202020204" pitchFamily="34" charset="0"/>
              </a:rPr>
              <a:t>. </a:t>
            </a:r>
          </a:p>
          <a:p>
            <a:pPr marL="742950" lvl="1" indent="-285750">
              <a:lnSpc>
                <a:spcPct val="107000"/>
              </a:lnSpc>
              <a:spcAft>
                <a:spcPts val="8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The report is in a draft format and is currently in the review process.</a:t>
            </a:r>
          </a:p>
          <a:p>
            <a:pPr marL="742950" lvl="1" indent="-285750">
              <a:lnSpc>
                <a:spcPct val="107000"/>
              </a:lnSpc>
              <a:spcAft>
                <a:spcPts val="8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The report provides nine major recommendations. </a:t>
            </a:r>
          </a:p>
          <a:p>
            <a:pPr marL="742950" lvl="1" indent="-285750">
              <a:lnSpc>
                <a:spcPct val="107000"/>
              </a:lnSpc>
              <a:spcAft>
                <a:spcPts val="8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These recommendations are the result of a stakeholder visioning process. Stakeholders helped to develop and vet recommendations presented by PCG. </a:t>
            </a:r>
          </a:p>
        </p:txBody>
      </p:sp>
      <p:sp>
        <p:nvSpPr>
          <p:cNvPr id="9" name="TextBox 8"/>
          <p:cNvSpPr txBox="1"/>
          <p:nvPr/>
        </p:nvSpPr>
        <p:spPr>
          <a:xfrm>
            <a:off x="801460" y="2468438"/>
            <a:ext cx="3027590" cy="646331"/>
          </a:xfrm>
          <a:prstGeom prst="rect">
            <a:avLst/>
          </a:prstGeom>
          <a:noFill/>
        </p:spPr>
        <p:txBody>
          <a:bodyPr wrap="square" rtlCol="0">
            <a:spAutoFit/>
          </a:bodyPr>
          <a:lstStyle/>
          <a:p>
            <a:pPr algn="ctr"/>
            <a:r>
              <a:rPr lang="en-US" dirty="0">
                <a:solidFill>
                  <a:schemeClr val="bg1"/>
                </a:solidFill>
                <a:latin typeface="Rockwell" panose="02060603020205020403" pitchFamily="18" charset="0"/>
              </a:rPr>
              <a:t>CONTRACT DELIVERABLES</a:t>
            </a:r>
          </a:p>
        </p:txBody>
      </p:sp>
      <p:sp>
        <p:nvSpPr>
          <p:cNvPr id="10" name="TextBox 9"/>
          <p:cNvSpPr txBox="1"/>
          <p:nvPr/>
        </p:nvSpPr>
        <p:spPr>
          <a:xfrm>
            <a:off x="686097" y="3277161"/>
            <a:ext cx="3233057" cy="270843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Rockwell" panose="02060603020205020403" pitchFamily="18" charset="0"/>
                <a:cs typeface="Arial" panose="020B0604020202020204" pitchFamily="34" charset="0"/>
              </a:rPr>
              <a:t>Initial Findings Report</a:t>
            </a:r>
          </a:p>
          <a:p>
            <a:endParaRPr lang="en-US" sz="1600" dirty="0">
              <a:latin typeface="Rockwell" panose="02060603020205020403" pitchFamily="18" charset="0"/>
              <a:cs typeface="Arial" panose="020B0604020202020204" pitchFamily="34" charset="0"/>
            </a:endParaRPr>
          </a:p>
          <a:p>
            <a:pPr marL="285750" indent="-285750">
              <a:buFont typeface="Arial" panose="020B0604020202020204" pitchFamily="34" charset="0"/>
              <a:buChar char="•"/>
            </a:pPr>
            <a:r>
              <a:rPr lang="en-US" sz="2000" b="1" dirty="0">
                <a:solidFill>
                  <a:srgbClr val="FBB034"/>
                </a:solidFill>
                <a:latin typeface="Rockwell" panose="02060603020205020403" pitchFamily="18" charset="0"/>
                <a:cs typeface="Arial" panose="020B0604020202020204" pitchFamily="34" charset="0"/>
              </a:rPr>
              <a:t>Final Recommendations Report </a:t>
            </a:r>
          </a:p>
          <a:p>
            <a:endParaRPr lang="en-US" sz="1600" dirty="0">
              <a:latin typeface="Rockwell" panose="02060603020205020403" pitchFamily="18" charset="0"/>
              <a:cs typeface="Arial" panose="020B0604020202020204" pitchFamily="34" charset="0"/>
            </a:endParaRPr>
          </a:p>
          <a:p>
            <a:pPr marL="285750" indent="-285750">
              <a:buFont typeface="Arial" panose="020B0604020202020204" pitchFamily="34" charset="0"/>
              <a:buChar char="•"/>
            </a:pPr>
            <a:r>
              <a:rPr lang="en-US" sz="2000" dirty="0">
                <a:latin typeface="Rockwell" panose="02060603020205020403" pitchFamily="18" charset="0"/>
                <a:cs typeface="Arial" panose="020B0604020202020204" pitchFamily="34" charset="0"/>
              </a:rPr>
              <a:t>Implementation &amp; Communications Plan </a:t>
            </a:r>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5</a:t>
            </a:fld>
            <a:endParaRPr lang="en-US" dirty="0"/>
          </a:p>
        </p:txBody>
      </p:sp>
    </p:spTree>
    <p:extLst>
      <p:ext uri="{BB962C8B-B14F-4D97-AF65-F5344CB8AC3E}">
        <p14:creationId xmlns:p14="http://schemas.microsoft.com/office/powerpoint/2010/main" val="933972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2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3" y="1200679"/>
            <a:ext cx="7886700" cy="2852737"/>
          </a:xfrm>
        </p:spPr>
        <p:txBody>
          <a:bodyPr/>
          <a:lstStyle/>
          <a:p>
            <a:r>
              <a:rPr lang="en-US" dirty="0"/>
              <a:t>Review of Initial Findings </a:t>
            </a:r>
          </a:p>
        </p:txBody>
      </p:sp>
    </p:spTree>
    <p:extLst>
      <p:ext uri="{BB962C8B-B14F-4D97-AF65-F5344CB8AC3E}">
        <p14:creationId xmlns:p14="http://schemas.microsoft.com/office/powerpoint/2010/main" val="44883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0" y="380694"/>
            <a:ext cx="7886700" cy="905069"/>
          </a:xfrm>
        </p:spPr>
        <p:txBody>
          <a:bodyPr/>
          <a:lstStyle/>
          <a:p>
            <a:r>
              <a:rPr lang="en-US" dirty="0"/>
              <a:t>Review of Initial Findings </a:t>
            </a:r>
          </a:p>
        </p:txBody>
      </p:sp>
      <p:sp>
        <p:nvSpPr>
          <p:cNvPr id="4" name="Footer Placeholder 3"/>
          <p:cNvSpPr>
            <a:spLocks noGrp="1"/>
          </p:cNvSpPr>
          <p:nvPr>
            <p:ph type="ftr" sz="quarter" idx="11"/>
          </p:nvPr>
        </p:nvSpPr>
        <p:spPr/>
        <p:txBody>
          <a:bodyPr/>
          <a:lstStyle/>
          <a:p>
            <a:r>
              <a:rPr lang="en-US" dirty="0"/>
              <a:t>www.pcghealth.com | Washington Behavioral Health System Assessment Final Recommendations </a:t>
            </a:r>
          </a:p>
        </p:txBody>
      </p:sp>
      <p:sp>
        <p:nvSpPr>
          <p:cNvPr id="5" name="Slide Number Placeholder 4"/>
          <p:cNvSpPr>
            <a:spLocks noGrp="1"/>
          </p:cNvSpPr>
          <p:nvPr>
            <p:ph type="sldNum" sz="quarter" idx="12"/>
          </p:nvPr>
        </p:nvSpPr>
        <p:spPr/>
        <p:txBody>
          <a:bodyPr/>
          <a:lstStyle/>
          <a:p>
            <a:fld id="{F7C12BC4-994B-473A-871F-46235A85AC2B}" type="slidenum">
              <a:rPr lang="en-US" smtClean="0"/>
              <a:pPr/>
              <a:t>7</a:t>
            </a:fld>
            <a:endParaRPr lang="en-US" dirty="0"/>
          </a:p>
        </p:txBody>
      </p:sp>
      <p:sp>
        <p:nvSpPr>
          <p:cNvPr id="3" name="Rectangle 2"/>
          <p:cNvSpPr/>
          <p:nvPr/>
        </p:nvSpPr>
        <p:spPr>
          <a:xfrm>
            <a:off x="708592" y="1570027"/>
            <a:ext cx="8032638" cy="2474652"/>
          </a:xfrm>
          <a:prstGeom prst="rect">
            <a:avLst/>
          </a:prstGeom>
        </p:spPr>
        <p:txBody>
          <a:bodyPr wrap="square">
            <a:spAutoFit/>
          </a:bodyPr>
          <a:lstStyle/>
          <a:p>
            <a:pPr marL="342900" indent="-342900">
              <a:lnSpc>
                <a:spcPct val="107000"/>
              </a:lnSpc>
              <a:spcAft>
                <a:spcPts val="800"/>
              </a:spcAft>
              <a:buFont typeface="+mj-lt"/>
              <a:buAutoNum type="arabicPeriod"/>
            </a:pPr>
            <a:r>
              <a:rPr lang="en-US"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rPr>
              <a:t>State hospital utilization and operations face a number of challenges. </a:t>
            </a:r>
            <a:endParaRPr lang="en-US" sz="200"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mj-lt"/>
              <a:buAutoNum type="arabicPeriod"/>
            </a:pPr>
            <a:r>
              <a:rPr lang="en-US"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rPr>
              <a:t>Community based resources exist in a disparate set of systems that does not effectively support complex patient needs. </a:t>
            </a:r>
            <a:endParaRPr lang="en-US" sz="200"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mj-lt"/>
              <a:buAutoNum type="arabicPeriod"/>
            </a:pPr>
            <a:r>
              <a:rPr lang="en-US"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rPr>
              <a:t>Ambiguity and lack of system-wide standardization weakens the ability of providers, BHOs, and patients alike to effectively use the system. </a:t>
            </a:r>
            <a:endParaRPr lang="en-US" sz="200"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mj-lt"/>
              <a:buAutoNum type="arabicPeriod"/>
            </a:pPr>
            <a:r>
              <a:rPr lang="en-US" dirty="0">
                <a:solidFill>
                  <a:srgbClr val="00549E"/>
                </a:solidFill>
                <a:latin typeface="Rockwell" panose="02060603020205020403" pitchFamily="18" charset="0"/>
                <a:ea typeface="Times New Roman" panose="02020603050405020304" pitchFamily="18" charset="0"/>
                <a:cs typeface="Times New Roman" panose="02020603050405020304" pitchFamily="18" charset="0"/>
              </a:rPr>
              <a:t>Best practices for mental health funding are incentivizing reduced institutionalization and increased outcomes-oriented community care. </a:t>
            </a:r>
          </a:p>
        </p:txBody>
      </p:sp>
      <p:sp>
        <p:nvSpPr>
          <p:cNvPr id="14" name="Rectangle 13"/>
          <p:cNvSpPr/>
          <p:nvPr/>
        </p:nvSpPr>
        <p:spPr>
          <a:xfrm>
            <a:off x="327978" y="4721327"/>
            <a:ext cx="8167687" cy="1508105"/>
          </a:xfrm>
          <a:prstGeom prst="rect">
            <a:avLst/>
          </a:prstGeom>
        </p:spPr>
        <p:txBody>
          <a:bodyPr wrap="square">
            <a:spAutoFit/>
          </a:bodyPr>
          <a:lstStyle/>
          <a:p>
            <a:pPr marL="800100" lvl="1" indent="-342900">
              <a:lnSpc>
                <a:spcPct val="115000"/>
              </a:lnSpc>
              <a:buFont typeface="Symbol" panose="05050102010706020507" pitchFamily="18" charset="2"/>
              <a:buChar char=""/>
            </a:pPr>
            <a:r>
              <a:rPr lang="en-US" sz="1600" dirty="0">
                <a:solidFill>
                  <a:srgbClr val="A2958A"/>
                </a:solidFill>
                <a:latin typeface="Rockwell" panose="02060603020205020403" pitchFamily="18" charset="0"/>
                <a:ea typeface="Times New Roman" panose="02020603050405020304" pitchFamily="18" charset="0"/>
                <a:cs typeface="Arial" panose="020B0604020202020204" pitchFamily="34" charset="0"/>
              </a:rPr>
              <a:t>the volume of patients committed to the state hospital and subsequent admission delays</a:t>
            </a:r>
            <a:endParaRPr lang="en-US" sz="1600" dirty="0">
              <a:solidFill>
                <a:srgbClr val="A2958A"/>
              </a:solidFill>
              <a:latin typeface="Rockwell" panose="02060603020205020403" pitchFamily="18" charset="0"/>
              <a:ea typeface="Times New Roman" panose="02020603050405020304" pitchFamily="18" charset="0"/>
              <a:cs typeface="Times New Roman" panose="02020603050405020304" pitchFamily="18" charset="0"/>
            </a:endParaRPr>
          </a:p>
          <a:p>
            <a:pPr marL="800100" lvl="1" indent="-342900">
              <a:lnSpc>
                <a:spcPct val="115000"/>
              </a:lnSpc>
              <a:buFont typeface="Symbol" panose="05050102010706020507" pitchFamily="18" charset="2"/>
              <a:buChar char=""/>
            </a:pPr>
            <a:r>
              <a:rPr lang="en-US" sz="1600" dirty="0">
                <a:solidFill>
                  <a:srgbClr val="A2958A"/>
                </a:solidFill>
                <a:latin typeface="Rockwell" panose="02060603020205020403" pitchFamily="18" charset="0"/>
                <a:ea typeface="Times New Roman" panose="02020603050405020304" pitchFamily="18" charset="0"/>
                <a:cs typeface="Arial" panose="020B0604020202020204" pitchFamily="34" charset="0"/>
              </a:rPr>
              <a:t>discharge delays for patients who no longer require state hospitalization</a:t>
            </a:r>
            <a:endParaRPr lang="en-US" sz="1600" dirty="0">
              <a:solidFill>
                <a:srgbClr val="A2958A"/>
              </a:solidFill>
              <a:latin typeface="Rockwell" panose="02060603020205020403" pitchFamily="18" charset="0"/>
              <a:ea typeface="Times New Roman" panose="02020603050405020304" pitchFamily="18" charset="0"/>
              <a:cs typeface="Times New Roman" panose="02020603050405020304" pitchFamily="18" charset="0"/>
            </a:endParaRPr>
          </a:p>
          <a:p>
            <a:pPr marL="800100" lvl="1" indent="-342900">
              <a:lnSpc>
                <a:spcPct val="115000"/>
              </a:lnSpc>
              <a:buFont typeface="Symbol" panose="05050102010706020507" pitchFamily="18" charset="2"/>
              <a:buChar char=""/>
            </a:pPr>
            <a:r>
              <a:rPr lang="en-US" sz="1600" dirty="0">
                <a:solidFill>
                  <a:srgbClr val="A2958A"/>
                </a:solidFill>
                <a:latin typeface="Rockwell" panose="02060603020205020403" pitchFamily="18" charset="0"/>
                <a:ea typeface="Times New Roman" panose="02020603050405020304" pitchFamily="18" charset="0"/>
                <a:cs typeface="Arial" panose="020B0604020202020204" pitchFamily="34" charset="0"/>
              </a:rPr>
              <a:t>availability of specialized residential and other community programs</a:t>
            </a:r>
            <a:endParaRPr lang="en-US" sz="1600" dirty="0">
              <a:solidFill>
                <a:srgbClr val="A2958A"/>
              </a:solidFill>
              <a:latin typeface="Rockwell" panose="02060603020205020403" pitchFamily="18" charset="0"/>
              <a:ea typeface="Times New Roman" panose="02020603050405020304" pitchFamily="18" charset="0"/>
              <a:cs typeface="Times New Roman" panose="02020603050405020304" pitchFamily="18" charset="0"/>
            </a:endParaRPr>
          </a:p>
          <a:p>
            <a:pPr marL="800100" lvl="1" indent="-342900">
              <a:lnSpc>
                <a:spcPct val="115000"/>
              </a:lnSpc>
              <a:buFont typeface="Symbol" panose="05050102010706020507" pitchFamily="18" charset="2"/>
              <a:buChar char=""/>
            </a:pPr>
            <a:r>
              <a:rPr lang="en-US" sz="1600" dirty="0">
                <a:solidFill>
                  <a:srgbClr val="A2958A"/>
                </a:solidFill>
                <a:latin typeface="Rockwell" panose="02060603020205020403" pitchFamily="18" charset="0"/>
                <a:ea typeface="Times New Roman" panose="02020603050405020304" pitchFamily="18" charset="0"/>
                <a:cs typeface="Arial" panose="020B0604020202020204" pitchFamily="34" charset="0"/>
              </a:rPr>
              <a:t>coordination across the care continuum </a:t>
            </a:r>
            <a:endParaRPr lang="en-US" sz="1600" dirty="0">
              <a:solidFill>
                <a:srgbClr val="A2958A"/>
              </a:solidFill>
              <a:effectLst/>
              <a:latin typeface="Rockwell" panose="02060603020205020403"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05880" y="4191574"/>
            <a:ext cx="4005942" cy="400110"/>
          </a:xfrm>
          <a:prstGeom prst="rect">
            <a:avLst/>
          </a:prstGeom>
          <a:noFill/>
        </p:spPr>
        <p:txBody>
          <a:bodyPr wrap="square" rtlCol="0">
            <a:spAutoFit/>
          </a:bodyPr>
          <a:lstStyle/>
          <a:p>
            <a:r>
              <a:rPr lang="en-US" sz="2000" b="1" dirty="0">
                <a:solidFill>
                  <a:srgbClr val="FDBB30"/>
                </a:solidFill>
                <a:latin typeface="Rockwell" panose="02060603020205020403" pitchFamily="18" charset="0"/>
              </a:rPr>
              <a:t>Key Challenges Identified: </a:t>
            </a:r>
          </a:p>
        </p:txBody>
      </p:sp>
      <p:sp>
        <p:nvSpPr>
          <p:cNvPr id="15" name="TextBox 14"/>
          <p:cNvSpPr txBox="1"/>
          <p:nvPr/>
        </p:nvSpPr>
        <p:spPr>
          <a:xfrm>
            <a:off x="474355" y="1085708"/>
            <a:ext cx="4005942" cy="400110"/>
          </a:xfrm>
          <a:prstGeom prst="rect">
            <a:avLst/>
          </a:prstGeom>
          <a:noFill/>
        </p:spPr>
        <p:txBody>
          <a:bodyPr wrap="square" rtlCol="0">
            <a:spAutoFit/>
          </a:bodyPr>
          <a:lstStyle/>
          <a:p>
            <a:r>
              <a:rPr lang="en-US" sz="2000" b="1" dirty="0">
                <a:solidFill>
                  <a:srgbClr val="FDBB30"/>
                </a:solidFill>
                <a:latin typeface="Rockwell" panose="02060603020205020403" pitchFamily="18" charset="0"/>
              </a:rPr>
              <a:t>Major Findings: </a:t>
            </a:r>
          </a:p>
        </p:txBody>
      </p:sp>
    </p:spTree>
    <p:extLst>
      <p:ext uri="{BB962C8B-B14F-4D97-AF65-F5344CB8AC3E}">
        <p14:creationId xmlns:p14="http://schemas.microsoft.com/office/powerpoint/2010/main" val="531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1400704"/>
            <a:ext cx="7886700" cy="2852737"/>
          </a:xfrm>
        </p:spPr>
        <p:txBody>
          <a:bodyPr/>
          <a:lstStyle/>
          <a:p>
            <a:r>
              <a:rPr lang="en-US" dirty="0"/>
              <a:t>Stakeholder Visioning and Recommendations Evaluation Approach</a:t>
            </a:r>
          </a:p>
        </p:txBody>
      </p:sp>
    </p:spTree>
    <p:extLst>
      <p:ext uri="{BB962C8B-B14F-4D97-AF65-F5344CB8AC3E}">
        <p14:creationId xmlns:p14="http://schemas.microsoft.com/office/powerpoint/2010/main" val="178617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www.pcghealth.com | Washington Behavioral Health System Assessment Final Recommendations </a:t>
            </a:r>
          </a:p>
        </p:txBody>
      </p:sp>
      <p:sp>
        <p:nvSpPr>
          <p:cNvPr id="5" name="Title 4"/>
          <p:cNvSpPr>
            <a:spLocks noGrp="1"/>
          </p:cNvSpPr>
          <p:nvPr>
            <p:ph type="title"/>
          </p:nvPr>
        </p:nvSpPr>
        <p:spPr>
          <a:xfrm>
            <a:off x="372366" y="339370"/>
            <a:ext cx="7886700" cy="905069"/>
          </a:xfrm>
        </p:spPr>
        <p:txBody>
          <a:bodyPr anchor="t" anchorCtr="0"/>
          <a:lstStyle/>
          <a:p>
            <a:r>
              <a:rPr lang="en-US" dirty="0"/>
              <a:t>Stakeholder Sessions</a:t>
            </a:r>
          </a:p>
        </p:txBody>
      </p:sp>
      <p:sp>
        <p:nvSpPr>
          <p:cNvPr id="7" name="Content Placeholder 2"/>
          <p:cNvSpPr txBox="1">
            <a:spLocks/>
          </p:cNvSpPr>
          <p:nvPr/>
        </p:nvSpPr>
        <p:spPr>
          <a:xfrm>
            <a:off x="372366" y="887237"/>
            <a:ext cx="8317388" cy="6922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2C2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200"/>
              </a:spcAft>
              <a:buNone/>
            </a:pPr>
            <a:r>
              <a:rPr lang="en-US" sz="1800" dirty="0">
                <a:solidFill>
                  <a:srgbClr val="A2958A"/>
                </a:solidFill>
                <a:latin typeface="Rockwell" panose="02060603020205020403" pitchFamily="18" charset="0"/>
              </a:rPr>
              <a:t>For the recommendations report, PCG captured stakeholder feedback through two major avenues:</a:t>
            </a:r>
          </a:p>
        </p:txBody>
      </p:sp>
      <p:grpSp>
        <p:nvGrpSpPr>
          <p:cNvPr id="24" name="Group 23"/>
          <p:cNvGrpSpPr/>
          <p:nvPr/>
        </p:nvGrpSpPr>
        <p:grpSpPr>
          <a:xfrm>
            <a:off x="372366" y="1655535"/>
            <a:ext cx="8746707" cy="4733055"/>
            <a:chOff x="219589" y="1391584"/>
            <a:chExt cx="8746707" cy="4733055"/>
          </a:xfrm>
        </p:grpSpPr>
        <p:sp>
          <p:nvSpPr>
            <p:cNvPr id="22" name="Snip Diagonal Corner Rectangle 21"/>
            <p:cNvSpPr/>
            <p:nvPr/>
          </p:nvSpPr>
          <p:spPr>
            <a:xfrm>
              <a:off x="2696021" y="3940097"/>
              <a:ext cx="5758911" cy="403436"/>
            </a:xfrm>
            <a:prstGeom prst="snip2DiagRect">
              <a:avLst/>
            </a:prstGeom>
            <a:solidFill>
              <a:schemeClr val="accent3">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nip Diagonal Corner Rectangle 18"/>
            <p:cNvSpPr/>
            <p:nvPr/>
          </p:nvSpPr>
          <p:spPr>
            <a:xfrm>
              <a:off x="2764097" y="5334574"/>
              <a:ext cx="6202199" cy="403436"/>
            </a:xfrm>
            <a:prstGeom prst="snip2DiagRect">
              <a:avLst/>
            </a:prstGeom>
            <a:solidFill>
              <a:schemeClr val="bg2">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448474" y="1871111"/>
              <a:ext cx="5976723" cy="1902961"/>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448473" y="4420763"/>
              <a:ext cx="6006460" cy="1703876"/>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19589" y="2541101"/>
              <a:ext cx="2719312" cy="2587877"/>
            </a:xfrm>
            <a:prstGeom prst="ellipse">
              <a:avLst/>
            </a:prstGeom>
            <a:solidFill>
              <a:schemeClr val="bg1"/>
            </a:solidFill>
            <a:ln w="50800">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a:duotone>
                <a:schemeClr val="accent4">
                  <a:shade val="45000"/>
                  <a:satMod val="135000"/>
                </a:schemeClr>
                <a:prstClr val="white"/>
              </a:duotone>
            </a:blip>
            <a:srcRect l="31245" t="6358" r="41209" b="15238"/>
            <a:stretch/>
          </p:blipFill>
          <p:spPr>
            <a:xfrm>
              <a:off x="900769" y="2903845"/>
              <a:ext cx="1207577" cy="1812995"/>
            </a:xfrm>
            <a:prstGeom prst="rect">
              <a:avLst/>
            </a:prstGeom>
          </p:spPr>
        </p:pic>
        <p:sp>
          <p:nvSpPr>
            <p:cNvPr id="17" name="Snip Diagonal Corner Rectangle 16"/>
            <p:cNvSpPr/>
            <p:nvPr/>
          </p:nvSpPr>
          <p:spPr>
            <a:xfrm>
              <a:off x="2448474" y="1391584"/>
              <a:ext cx="5976724" cy="403436"/>
            </a:xfrm>
            <a:prstGeom prst="snip2DiagRect">
              <a:avLst/>
            </a:prstGeom>
            <a:solidFill>
              <a:schemeClr val="accent3">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448473" y="1415922"/>
              <a:ext cx="2698562" cy="369332"/>
            </a:xfrm>
            <a:prstGeom prst="rect">
              <a:avLst/>
            </a:prstGeom>
          </p:spPr>
          <p:txBody>
            <a:bodyPr wrap="square">
              <a:spAutoFit/>
            </a:bodyPr>
            <a:lstStyle/>
            <a:p>
              <a:r>
                <a:rPr lang="en-US" dirty="0">
                  <a:solidFill>
                    <a:srgbClr val="FDBB30"/>
                  </a:solidFill>
                  <a:latin typeface="Rockwell" panose="02060603020205020403" pitchFamily="18" charset="0"/>
                </a:rPr>
                <a:t> Visioning Sessions </a:t>
              </a:r>
            </a:p>
          </p:txBody>
        </p:sp>
        <p:sp>
          <p:nvSpPr>
            <p:cNvPr id="20" name="Rectangle 19"/>
            <p:cNvSpPr/>
            <p:nvPr/>
          </p:nvSpPr>
          <p:spPr>
            <a:xfrm>
              <a:off x="2910608" y="3946600"/>
              <a:ext cx="2685800" cy="369332"/>
            </a:xfrm>
            <a:prstGeom prst="rect">
              <a:avLst/>
            </a:prstGeom>
          </p:spPr>
          <p:txBody>
            <a:bodyPr wrap="none">
              <a:spAutoFit/>
            </a:bodyPr>
            <a:lstStyle/>
            <a:p>
              <a:r>
                <a:rPr lang="en-US" dirty="0">
                  <a:solidFill>
                    <a:srgbClr val="FDBB30"/>
                  </a:solidFill>
                  <a:latin typeface="Rockwell" panose="02060603020205020403" pitchFamily="18" charset="0"/>
                </a:rPr>
                <a:t>One-on-one interviews </a:t>
              </a:r>
            </a:p>
          </p:txBody>
        </p:sp>
        <p:sp>
          <p:nvSpPr>
            <p:cNvPr id="21" name="Rectangle 20"/>
            <p:cNvSpPr/>
            <p:nvPr/>
          </p:nvSpPr>
          <p:spPr>
            <a:xfrm>
              <a:off x="2673945" y="1917517"/>
              <a:ext cx="5751252" cy="1892826"/>
            </a:xfrm>
            <a:prstGeom prst="rect">
              <a:avLst/>
            </a:prstGeom>
          </p:spPr>
          <p:txBody>
            <a:bodyPr wrap="square">
              <a:spAutoFit/>
            </a:bodyPr>
            <a:lstStyle/>
            <a:p>
              <a:pPr>
                <a:lnSpc>
                  <a:spcPct val="100000"/>
                </a:lnSpc>
              </a:pPr>
              <a:r>
                <a:rPr lang="en-US" sz="1400" dirty="0">
                  <a:solidFill>
                    <a:schemeClr val="bg1"/>
                  </a:solidFill>
                  <a:latin typeface="Arial" panose="020B0604020202020204" pitchFamily="34" charset="0"/>
                  <a:cs typeface="Arial" panose="020B0604020202020204" pitchFamily="34" charset="0"/>
                </a:rPr>
                <a:t>Conducted in-person among groups including representatives from:                </a:t>
              </a:r>
            </a:p>
            <a:p>
              <a:pPr>
                <a:lnSpc>
                  <a:spcPct val="100000"/>
                </a:lnSpc>
              </a:pPr>
              <a:endParaRPr lang="en-US" sz="400" dirty="0">
                <a:solidFill>
                  <a:schemeClr val="bg1"/>
                </a:solidFill>
                <a:latin typeface="Arial" panose="020B0604020202020204" pitchFamily="34" charset="0"/>
                <a:cs typeface="Arial" panose="020B0604020202020204" pitchFamily="34" charset="0"/>
              </a:endParaRPr>
            </a:p>
            <a:p>
              <a:pPr marL="969963" indent="-285750">
                <a:lnSpc>
                  <a:spcPct val="100000"/>
                </a:lnSpc>
                <a:spcBef>
                  <a:spcPts val="6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Department of Social and Health Services</a:t>
              </a:r>
            </a:p>
            <a:p>
              <a:pPr marL="969963" indent="-285750">
                <a:lnSpc>
                  <a:spcPct val="100000"/>
                </a:lnSpc>
                <a:spcBef>
                  <a:spcPts val="6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Health Care Authority</a:t>
              </a:r>
            </a:p>
            <a:p>
              <a:pPr marL="969963" indent="-285750">
                <a:lnSpc>
                  <a:spcPct val="100000"/>
                </a:lnSpc>
                <a:spcBef>
                  <a:spcPts val="6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Service Employees International Union</a:t>
              </a:r>
            </a:p>
            <a:p>
              <a:pPr marL="969963" indent="-285750">
                <a:lnSpc>
                  <a:spcPct val="100000"/>
                </a:lnSpc>
                <a:spcBef>
                  <a:spcPts val="6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Union of Professional Workers</a:t>
              </a:r>
            </a:p>
            <a:p>
              <a:pPr marL="969963" indent="-285750">
                <a:lnSpc>
                  <a:spcPct val="100000"/>
                </a:lnSpc>
                <a:spcBef>
                  <a:spcPts val="6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Washington Federation of State Employees</a:t>
              </a:r>
            </a:p>
          </p:txBody>
        </p:sp>
        <p:sp>
          <p:nvSpPr>
            <p:cNvPr id="23" name="Rectangle 22"/>
            <p:cNvSpPr/>
            <p:nvPr/>
          </p:nvSpPr>
          <p:spPr>
            <a:xfrm>
              <a:off x="2753994" y="4551411"/>
              <a:ext cx="5444655" cy="1384995"/>
            </a:xfrm>
            <a:prstGeom prst="rect">
              <a:avLst/>
            </a:prstGeom>
          </p:spPr>
          <p:txBody>
            <a:bodyPr wrap="square">
              <a:spAutoFit/>
            </a:bodyPr>
            <a:lstStyle/>
            <a:p>
              <a:pPr>
                <a:lnSpc>
                  <a:spcPct val="100000"/>
                </a:lnSpc>
                <a:spcBef>
                  <a:spcPts val="0"/>
                </a:spcBef>
              </a:pPr>
              <a:r>
                <a:rPr lang="en-US" sz="1400" dirty="0">
                  <a:solidFill>
                    <a:schemeClr val="bg1"/>
                  </a:solidFill>
                  <a:latin typeface="Arial" panose="020B0604020202020204" pitchFamily="34" charset="0"/>
                  <a:cs typeface="Arial" panose="020B0604020202020204" pitchFamily="34" charset="0"/>
                </a:rPr>
                <a:t>Conducted with stakeholders not available to attend group visioning sessions within the specified time frame. PCG conducted one-on-one interviews with:</a:t>
              </a:r>
            </a:p>
            <a:p>
              <a:pPr>
                <a:lnSpc>
                  <a:spcPct val="100000"/>
                </a:lnSpc>
                <a:spcBef>
                  <a:spcPts val="0"/>
                </a:spcBef>
              </a:pPr>
              <a:endParaRPr lang="en-US" sz="1400" dirty="0">
                <a:solidFill>
                  <a:schemeClr val="bg1"/>
                </a:solidFill>
                <a:latin typeface="Arial" panose="020B0604020202020204" pitchFamily="34" charset="0"/>
                <a:cs typeface="Arial" panose="020B0604020202020204" pitchFamily="34" charset="0"/>
              </a:endParaRPr>
            </a:p>
            <a:p>
              <a:pPr marL="742950" lvl="1" indent="-285750">
                <a:lnSpc>
                  <a:spcPct val="10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4 community health providers</a:t>
              </a:r>
            </a:p>
            <a:p>
              <a:pPr marL="742950" lvl="1" indent="-285750">
                <a:lnSpc>
                  <a:spcPct val="10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4 SCQISH Committee members</a:t>
              </a:r>
              <a:endParaRPr lang="en-US" sz="1200" dirty="0">
                <a:solidFill>
                  <a:schemeClr val="bg1"/>
                </a:solidFill>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fld id="{F7C12BC4-994B-473A-871F-46235A85AC2B}" type="slidenum">
              <a:rPr lang="en-US" smtClean="0"/>
              <a:pPr/>
              <a:t>9</a:t>
            </a:fld>
            <a:endParaRPr lang="en-US" dirty="0"/>
          </a:p>
        </p:txBody>
      </p:sp>
    </p:spTree>
    <p:extLst>
      <p:ext uri="{BB962C8B-B14F-4D97-AF65-F5344CB8AC3E}">
        <p14:creationId xmlns:p14="http://schemas.microsoft.com/office/powerpoint/2010/main" val="2877045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3XJ7y_Dkc0WYOaP4MHDC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SzMAWd5DoUi0HxzMhoEb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ooJVpPA0k0CHvn4VipVpIw"/>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3992</TotalTime>
  <Words>3899</Words>
  <Application>Microsoft Office PowerPoint</Application>
  <PresentationFormat>On-screen Show (4:3)</PresentationFormat>
  <Paragraphs>588</Paragraphs>
  <Slides>50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Garamond</vt:lpstr>
      <vt:lpstr>Georgia</vt:lpstr>
      <vt:lpstr>Rockwell</vt:lpstr>
      <vt:lpstr>Symbol</vt:lpstr>
      <vt:lpstr>Times New Roman</vt:lpstr>
      <vt:lpstr>Wingdings</vt:lpstr>
      <vt:lpstr>Office Theme</vt:lpstr>
      <vt:lpstr>Washington State Behavioral Health System Assessment Final Recommendations</vt:lpstr>
      <vt:lpstr>Agenda</vt:lpstr>
      <vt:lpstr>Public Consulting Group (PCG) Overview </vt:lpstr>
      <vt:lpstr>PCG Behavioral Health Experience </vt:lpstr>
      <vt:lpstr>PCG Scope of Work </vt:lpstr>
      <vt:lpstr>Review of Initial Findings </vt:lpstr>
      <vt:lpstr>Review of Initial Findings </vt:lpstr>
      <vt:lpstr>Stakeholder Visioning and Recommendations Evaluation Approach</vt:lpstr>
      <vt:lpstr>Stakeholder Sessions</vt:lpstr>
      <vt:lpstr>Visioning Sessions</vt:lpstr>
      <vt:lpstr>Visioning Sessions</vt:lpstr>
      <vt:lpstr>Evaluation Criteria </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PowerPoint Presentation</vt:lpstr>
    </vt:vector>
  </TitlesOfParts>
  <Company>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Paiva, Ryan</dc:creator>
  <cp:lastModifiedBy>Cissyleslie</cp:lastModifiedBy>
  <cp:revision>325</cp:revision>
  <cp:lastPrinted>2015-01-12T18:23:53Z</cp:lastPrinted>
  <dcterms:created xsi:type="dcterms:W3CDTF">2015-01-06T16:31:53Z</dcterms:created>
  <dcterms:modified xsi:type="dcterms:W3CDTF">2016-11-19T00:30:15Z</dcterms:modified>
</cp:coreProperties>
</file>